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72" r:id="rId5"/>
    <p:sldId id="258" r:id="rId6"/>
    <p:sldId id="273" r:id="rId7"/>
    <p:sldId id="281" r:id="rId8"/>
    <p:sldId id="274" r:id="rId9"/>
    <p:sldId id="275" r:id="rId10"/>
    <p:sldId id="276" r:id="rId11"/>
    <p:sldId id="277" r:id="rId12"/>
    <p:sldId id="261" r:id="rId13"/>
    <p:sldId id="262" r:id="rId14"/>
    <p:sldId id="282" r:id="rId15"/>
    <p:sldId id="283" r:id="rId16"/>
    <p:sldId id="284" r:id="rId17"/>
    <p:sldId id="285" r:id="rId18"/>
    <p:sldId id="286" r:id="rId19"/>
    <p:sldId id="287" r:id="rId20"/>
    <p:sldId id="263" r:id="rId21"/>
    <p:sldId id="264" r:id="rId22"/>
    <p:sldId id="259" r:id="rId23"/>
    <p:sldId id="26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E85852-00F4-3AA3-77B1-0ED10649E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6F05F3D-7221-2B8C-A915-34C6D39D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504B35-2CB9-2AD6-2CD9-92186A7B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BB164F-4639-15A2-8FDF-19B2ADE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F11B256-5E98-9D79-E63D-4788063DC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222416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kularnidotace.cz/" TargetMode="External"/><Relationship Id="rId2" Type="http://schemas.openxmlformats.org/officeDocument/2006/relationships/hyperlink" Target="mailto:peskova@midaconsulting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idaconsulting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714DC30-4E04-48D1-84FD-2BADB3A08375}"/>
              </a:ext>
            </a:extLst>
          </p:cNvPr>
          <p:cNvSpPr txBox="1"/>
          <p:nvPr/>
        </p:nvSpPr>
        <p:spPr>
          <a:xfrm>
            <a:off x="755409" y="5840596"/>
            <a:ext cx="70260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altLang="cs-CZ" dirty="0">
                <a:latin typeface="+mj-lt"/>
              </a:rPr>
              <a:t>29. ledna 2025</a:t>
            </a:r>
            <a:r>
              <a:rPr lang="cs-CZ" altLang="cs-CZ" dirty="0">
                <a:latin typeface="+mj-lt"/>
              </a:rPr>
              <a:t> </a:t>
            </a:r>
          </a:p>
          <a:p>
            <a:pPr algn="l">
              <a:spcBef>
                <a:spcPts val="0"/>
              </a:spcBef>
            </a:pPr>
            <a:endParaRPr lang="cs-CZ" sz="140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cs-CZ" dirty="0">
                <a:latin typeface="+mj-lt"/>
              </a:rPr>
              <a:t>Skleněný sál, Na Františku 32, Praha 1</a:t>
            </a:r>
            <a:endParaRPr lang="cs-CZ" sz="2600" dirty="0">
              <a:latin typeface="+mj-lt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2869901-AC20-97A5-2037-CF3C9D81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42" y="5828928"/>
            <a:ext cx="352425" cy="381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767D1FB-A353-6BA0-6678-572CD7B8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591" y="6345038"/>
            <a:ext cx="238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3FA2E-D765-624F-BF71-D5AE9474F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BEEA8FB-5892-BDFA-57F5-169151651774}"/>
              </a:ext>
            </a:extLst>
          </p:cNvPr>
          <p:cNvSpPr txBox="1">
            <a:spLocks/>
          </p:cNvSpPr>
          <p:nvPr/>
        </p:nvSpPr>
        <p:spPr>
          <a:xfrm>
            <a:off x="435858" y="1426933"/>
            <a:ext cx="11123990" cy="449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technická dokumentace produktu/produktů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dokumentace technologického procesu/procesů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technická specifikace technologií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plán výroby nebo jiný dokument popisující objem a časové rozložení výroby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množství a druhy vstupních materiálů (údaje z účetnictví, evidence výroby, skladová evidence, informace od nákupního oddělení) vstupujících do výroby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materiálové, technické a bezpečnostní listy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ISPOP – roční hlášení o produkci a nakládání s odpady,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hlášení do systému EKOKOM, případně jiná interní evidence obalů a nakládání s nimi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průběžná evidence o produkci a nakládání s odpady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roční hlášení o produkci odpadů, pokud má posuzovaný subjekt povinnost podávat,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povolení příslušného krajského úřadu k provozu zařízení na úpravu odpadů, IČZ stávajícího zařízení ISOH, provozní řád zařízení, ve kterém druhotná surovina vzniká (pokud jím firma disponuje),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jakákoli další interní evidence o nakládání s odpady a/nebo vedlejšími produkty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smlouvy se svozovými společnostmi,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hodnocení nebezpečných vlastností odpadů, pokud byla provedena,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hlášení do Integrovaného registru znečišťování (IRZ), 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přehled ISO norem a certifikací relevantních pro posuzovaný projekt,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výstupy z cirkulárního auditu, pokud byl(</a:t>
            </a:r>
            <a:r>
              <a:rPr lang="cs-CZ" sz="1800" u="none" strike="noStrike" kern="1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realizován(</a:t>
            </a:r>
            <a:r>
              <a:rPr lang="cs-CZ" sz="1800" u="none" strike="noStrike" kern="100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vyjádření potenciálního zpracovatele odpadu, k prokázání úrovně navýšení recyklovatelnosti v případě aktivity navýšení recyklovatelnosti výrobků,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doklad určující změnu recyklovatelnosti,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cs-CZ" sz="1800" u="none" strike="noStrike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jiné relevantní dokumenty.</a:t>
            </a:r>
            <a:endParaRPr lang="cs-CZ" sz="1800" u="none" strike="noStrike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102D25-5748-DDE4-DDF0-EFB7B0D2A035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PODKLADY POTŘEBNÉ KE ZPRACOVÁNÍ AUDITU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845EAC95-0F37-B064-2D84-848F3DFA10E9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C3FFF223-BD8F-E9E7-1E82-4E30692C9FD5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42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CFD9-B6B4-A9D2-2E16-D3E456BE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9144EF0-452E-97F5-3CD2-AD13A5A3BA1E}"/>
              </a:ext>
            </a:extLst>
          </p:cNvPr>
          <p:cNvSpPr txBox="1">
            <a:spLocks/>
          </p:cNvSpPr>
          <p:nvPr/>
        </p:nvSpPr>
        <p:spPr>
          <a:xfrm>
            <a:off x="435858" y="1426933"/>
            <a:ext cx="11123990" cy="449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Základní charakteristika</a:t>
            </a:r>
            <a:endParaRPr lang="cs-CZ" sz="26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Zařazení do podporované aktivity</a:t>
            </a:r>
            <a:endParaRPr lang="cs-CZ" sz="26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pro znovupoužití vlastního výrobního odpadu zařazením zpět do výrobního cyklu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k výrobě druhotné suroviny, polotovaru nebo výrobku z odpadů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Předcházení vzniku odpadů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ke zvýšení recyklovatelnosti výrobků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pro výrobu polotovarů nebo výrobků z druhotných surovin nebo technologií umožňujících zvýšení podílu druhotných surovin ve výrobku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k náhradě kritických surovin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pro získávání kritických surovin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D8F832-6FDC-7456-BD4A-906568969D50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POSUZOVANÝ PROJEKT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8DFA9C5B-955F-4DCD-8CA3-BAF790534E39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7A997BCA-99AD-4729-4494-48C493AE3A76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48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D0B8-F489-A30F-BD02-D8650F8C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BCCB84D-11A6-DF88-B7B0-353671603216}"/>
              </a:ext>
            </a:extLst>
          </p:cNvPr>
          <p:cNvSpPr txBox="1">
            <a:spLocks/>
          </p:cNvSpPr>
          <p:nvPr/>
        </p:nvSpPr>
        <p:spPr>
          <a:xfrm>
            <a:off x="585855" y="1602272"/>
            <a:ext cx="5041217" cy="4429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Technologický postup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Materiálové toky posuzovaného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Popis zvažované technologie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Technické parametry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TRL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BAT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6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Související legislativa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5B999D-29F1-359A-F677-076A7E481E2A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TECHNOLOGIE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E3835DD1-544A-334A-0D0F-89E94F0034CE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C6784D62-2AB3-DC68-C9F8-99E3BACDB3B0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A0A177-38E8-FBDD-E36F-CCFA6CC28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069" y="266103"/>
            <a:ext cx="5722065" cy="57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FBFB-5F2E-B42B-AB4B-282FE609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868B148-CC10-81DA-0CCD-4F19E07FF4E2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D10D6F4C-CF0D-013B-6EF1-377D7E863C8E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377124EA-871D-A030-5871-FEBBC198A4E0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65B0B5-6619-E95F-62CF-219CF90FA06B}"/>
              </a:ext>
            </a:extLst>
          </p:cNvPr>
          <p:cNvSpPr txBox="1"/>
          <p:nvPr/>
        </p:nvSpPr>
        <p:spPr>
          <a:xfrm>
            <a:off x="363538" y="1556692"/>
            <a:ext cx="10688715" cy="481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pro znovupoužití vlastního výrobního odpadu zařazením zpět do výrobního cyklu 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vlastního výrobního odpadu v tunách za rok před realizací projektu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Předpokládané množství vlastního výrobního odpadu v tunách za rok po realizaci projektu (cílová hodnota)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vlastního výrobního odpadu použitého jako surovina v tunách za rok před realizací projektu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vlastního výrobního odpadu použitého jako surovina v tunách za rok po realizaci projektu (cílová hodnota)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Očekávaná materiálová úspora v tunách za rok: množství uspořeného primárního materiálu v důsledku realizace projektu</a:t>
            </a: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8227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BB650-384E-02F5-9D5C-3519AB687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04161AC-84E2-6C36-9A88-34E41321E72C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7CFA5E77-C381-1111-52B5-634127D678B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18EFB24-DDF9-F7CB-2945-D1E112C419A4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A05837-ACB4-ED77-C37A-D6F1B271ACD9}"/>
              </a:ext>
            </a:extLst>
          </p:cNvPr>
          <p:cNvSpPr txBox="1"/>
          <p:nvPr/>
        </p:nvSpPr>
        <p:spPr>
          <a:xfrm>
            <a:off x="363538" y="1556692"/>
            <a:ext cx="10688715" cy="392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k výrobě druhotné suroviny, polotovaru nebo výrobku z odpadů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odpadu využitého jako surovina k výrobě druhotné suroviny, polotovaru nebo výrobku v tunách za rok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odpadu využitého jako surovina k výrobě druhotné suroviny, polotovaru nebo výrobku v tunách za rok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Očekávaná materiálová úspora v tunách za rok: množství uspořeného primárního materiálu v důsledku realizace projektu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7575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3EDE-526F-43BC-6546-CC5D439A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0B0F8CE-60A3-8D10-27A3-80352098204B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A4BB6932-CD73-8306-5C98-3CDD22DC9177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B4DEFCC7-F371-541A-7150-3699DA7A8B55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8028B0-6CB3-4A3E-83F2-77F83F00350B}"/>
              </a:ext>
            </a:extLst>
          </p:cNvPr>
          <p:cNvSpPr txBox="1"/>
          <p:nvPr/>
        </p:nvSpPr>
        <p:spPr>
          <a:xfrm>
            <a:off x="363538" y="1556692"/>
            <a:ext cx="10688715" cy="468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Předcházení vzniku odpadů 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materiálového vstupu pro posuzovaný technologický proces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materiálového vstupu pro posuzovaný technologický proces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Objem produkce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Předpokládaný objem produkce po realizaci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Očekávaná materiálová úspora v %: snížení množství materiálových vstupů při výrobě výrobku v % hmotnosti vyráběného výrobku, při zachování parametrů výrobku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0648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BA85E-1935-4FC0-35E6-8B30427B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4CC0C83-58D1-B08B-F811-2A3C259518A1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4B85955C-2723-959C-8588-C38BDCFF9DB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3C5BADC-0A6C-8018-8042-C1FB502DB6A1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2E9180-1870-94DE-8AFE-F269FF9FF0CD}"/>
              </a:ext>
            </a:extLst>
          </p:cNvPr>
          <p:cNvSpPr txBox="1"/>
          <p:nvPr/>
        </p:nvSpPr>
        <p:spPr>
          <a:xfrm>
            <a:off x="363538" y="1556692"/>
            <a:ext cx="10688715" cy="290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ke zvýšení recyklovatelnosti výrobků </a:t>
            </a:r>
            <a:endParaRPr lang="cs-CZ" sz="2800" kern="100" dirty="0"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Podíl recyklovatelných surovin na celkové hmotnosti výrobku před realizací projektu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Podíl recyklovatelných surovin na celkové hmotnosti výrobku po realizaci projektu (cílová hodnota)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2200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440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2841-1A2C-50AF-B6CC-9F4E1B14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9D93C1A-0EEB-418B-4C1F-F51B5CA6B221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28D42907-663E-25EF-EE83-FA74B999B4A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EB5E85E-590C-B7DF-B710-02F993BC5917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345960-9A5C-084C-D038-D06C2B3738BE}"/>
              </a:ext>
            </a:extLst>
          </p:cNvPr>
          <p:cNvSpPr txBox="1"/>
          <p:nvPr/>
        </p:nvSpPr>
        <p:spPr>
          <a:xfrm>
            <a:off x="363538" y="1556692"/>
            <a:ext cx="10688715" cy="544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pro výrobu polotovarů nebo výrobků z druhotných surovin nebo technologií umožňující zvýšení podílu druhotných surovin na výrobku </a:t>
            </a:r>
            <a:endParaRPr lang="cs-CZ" sz="2800" kern="1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druhotné suroviny využité pro výrobu polotovarů nebo výrobků v tunách za rok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druhotné suroviny využité pro výrobu polotovarů nebo výrobků v tunách za rok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Podíl druhotné suroviny v % na celkové hmotnosti výrobku nebo polotovaru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Podíl druhotné suroviny v % na celkové hmotnosti výrobku nebo polotovaru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2200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6810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B230B-4505-3FD3-9FB8-1D5C4AFF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E1414C4-2EB2-D402-C585-BE5847774A9F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FBBFAEF-1657-0C49-58C7-4BA0B91FBE82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F924F91-235A-2A7F-61E3-36F3A9B7835E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A6A4D8-09B5-BF90-E814-B15F2A17CEDB}"/>
              </a:ext>
            </a:extLst>
          </p:cNvPr>
          <p:cNvSpPr txBox="1"/>
          <p:nvPr/>
        </p:nvSpPr>
        <p:spPr>
          <a:xfrm>
            <a:off x="363538" y="1556692"/>
            <a:ext cx="10688715" cy="311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k náhradě kritických surovin </a:t>
            </a:r>
            <a:endParaRPr lang="cs-CZ" sz="2800" kern="1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zpracované kritické suroviny před realizací projektu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zpracované kritické suroviny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Očekávaná materiálová úspora kritických surovin v tunách za rok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113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B589-796E-53E9-49B6-6DE2DF48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4DF0CD8-D3C3-30E2-4CE9-C674DE5F1C2E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KVANTIFIKACE VYBRANÝCH INDIKÁTORŮ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5D38BD72-47C2-42A3-5D75-B86AD1CDDB8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73571A3-9CBA-B4FB-FD40-BB8A33AD4339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7B8ABD-B500-D8A7-BC9E-590EE598217F}"/>
              </a:ext>
            </a:extLst>
          </p:cNvPr>
          <p:cNvSpPr txBox="1"/>
          <p:nvPr/>
        </p:nvSpPr>
        <p:spPr>
          <a:xfrm>
            <a:off x="363538" y="1556692"/>
            <a:ext cx="10688715" cy="311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Zavádění technologií pro získávání kritických surovin</a:t>
            </a:r>
            <a:endParaRPr lang="cs-CZ" sz="2800" kern="100" dirty="0"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získané kritické suroviny před realizací projektu</a:t>
            </a:r>
          </a:p>
          <a:p>
            <a:pPr marL="285750" lvl="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cs typeface="Times New Roman" panose="02020603050405020304" pitchFamily="18" charset="0"/>
              </a:rPr>
              <a:t>Množství získané kritické suroviny po realizaci projektu (cílová hodnota)</a:t>
            </a:r>
          </a:p>
          <a:p>
            <a:pPr marL="285750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2200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endParaRPr lang="cs-CZ" kern="100" dirty="0">
              <a:cs typeface="Times New Roman" panose="02020603050405020304" pitchFamily="18" charset="0"/>
            </a:endParaRPr>
          </a:p>
          <a:p>
            <a:pPr algn="just"/>
            <a:r>
              <a:rPr lang="cs-CZ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288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6010417" y="1136342"/>
            <a:ext cx="5345329" cy="21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Představení metodiky cirkulárního auditu pro dotační projekty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208614" y="4153742"/>
            <a:ext cx="5655499" cy="172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4400" dirty="0">
                <a:solidFill>
                  <a:schemeClr val="bg1"/>
                </a:solidFill>
                <a:latin typeface="Calibri" panose="020F0502020204030204" pitchFamily="34" charset="0"/>
              </a:rPr>
              <a:t>MIDA </a:t>
            </a:r>
            <a:r>
              <a:rPr lang="cs-CZ" altLang="cs-CZ" sz="4400" dirty="0" err="1">
                <a:solidFill>
                  <a:schemeClr val="bg1"/>
                </a:solidFill>
                <a:latin typeface="Calibri" panose="020F0502020204030204" pitchFamily="34" charset="0"/>
              </a:rPr>
              <a:t>Consulting</a:t>
            </a:r>
            <a:r>
              <a:rPr lang="cs-CZ" altLang="cs-CZ" sz="4400" dirty="0">
                <a:solidFill>
                  <a:schemeClr val="bg1"/>
                </a:solidFill>
                <a:latin typeface="Calibri" panose="020F0502020204030204" pitchFamily="34" charset="0"/>
              </a:rPr>
              <a:t> s.r.o.</a:t>
            </a:r>
            <a:endParaRPr lang="cs-CZ" altLang="cs-CZ" sz="4400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29. 1. 2025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0BE2-1328-545D-776C-DE24B8EE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4985528-BAA4-7582-8B73-DDDA7EED26FA}"/>
              </a:ext>
            </a:extLst>
          </p:cNvPr>
          <p:cNvSpPr txBox="1">
            <a:spLocks/>
          </p:cNvSpPr>
          <p:nvPr/>
        </p:nvSpPr>
        <p:spPr>
          <a:xfrm>
            <a:off x="435858" y="1426932"/>
            <a:ext cx="11123990" cy="428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790825" algn="l"/>
              </a:tabLst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ZÁVĚR PRVNÍ ETAPY</a:t>
            </a:r>
          </a:p>
          <a:p>
            <a:pPr lvl="0" algn="just">
              <a:tabLst>
                <a:tab pos="2790825" algn="l"/>
              </a:tabLst>
            </a:pPr>
            <a:endParaRPr lang="cs-CZ" sz="1800" b="1" kern="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90825" algn="l"/>
              </a:tabLst>
            </a:pPr>
            <a:r>
              <a:rPr lang="cs-CZ" sz="1800" b="1" kern="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Projekt:</a:t>
            </a:r>
          </a:p>
          <a:p>
            <a:pPr marL="342900" lvl="0" indent="-342900" algn="just">
              <a:buFont typeface="+mj-lt"/>
              <a:buAutoNum type="alphaLcParenR"/>
              <a:tabLst>
                <a:tab pos="2790825" algn="l"/>
              </a:tabLst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splňuje,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nebo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  <a:tabLst>
                <a:tab pos="2790825" algn="l"/>
              </a:tabLst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nesplňuje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2790825" algn="l"/>
              </a:tabLs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zásady oběhového hospodářství ve smyslu programů oběhového hospodářství. </a:t>
            </a:r>
          </a:p>
          <a:p>
            <a:pPr algn="just">
              <a:spcAft>
                <a:spcPts val="600"/>
              </a:spcAft>
              <a:tabLst>
                <a:tab pos="2790825" algn="l"/>
              </a:tabLst>
            </a:pPr>
            <a:endParaRPr lang="cs-CZ" sz="18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2790825" algn="l"/>
              </a:tabLs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Projekt bude považován za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splňující tyto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zásady, pokud: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 dosažení deklarovaných cílů projektu (stanovené hodnoty indikátoru) je pořízení zvažované technologie nezbytné,</a:t>
            </a:r>
            <a:endParaRPr lang="cs-CZ" sz="1800" kern="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zavedení zvolené aktivity nelze provést na stávajících technologiích, se kterými podnik disponuje,</a:t>
            </a:r>
            <a:endParaRPr lang="cs-CZ" sz="1800" kern="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projekt je plně v souladu se zvolenou podporovanou aktivitou.</a:t>
            </a:r>
            <a:endParaRPr lang="cs-CZ" sz="1800" kern="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lvl="1"/>
            <a:endParaRPr lang="cs-CZ" sz="2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01E7631-9C24-7C2D-E52B-DB6169673B7A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ZHODNOCENÍ PRVNÍ ETAPY PROJEKTU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1EBD4B8B-0FA6-5DBF-446A-3D941DB5697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BCA8F3B-9AA2-611C-7E63-351EF9F14C30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58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A6952-42E7-0F2A-566A-73A52A2A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4EF9FFD-494C-F8C3-B55A-462E784E918C}"/>
              </a:ext>
            </a:extLst>
          </p:cNvPr>
          <p:cNvSpPr txBox="1">
            <a:spLocks/>
          </p:cNvSpPr>
          <p:nvPr/>
        </p:nvSpPr>
        <p:spPr>
          <a:xfrm>
            <a:off x="435858" y="1426932"/>
            <a:ext cx="11123990" cy="389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790825" algn="l"/>
              </a:tabLst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DRUHÁ ETAPA AUDITU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2790825" algn="l"/>
              </a:tabLst>
            </a:pPr>
            <a:endParaRPr lang="cs-CZ" sz="22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2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Auditor </a:t>
            </a:r>
            <a:r>
              <a:rPr lang="cs-CZ" sz="22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ověří dosažení cílových hodnot </a:t>
            </a:r>
            <a:r>
              <a:rPr lang="cs-CZ" sz="2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stanovených indikátorů na základě dodaných podkladů specifikovaných pro každou podporovanou aktivitu.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2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Pokud se reálně dosažená hodnota liší od původně plánované, uvede auditor hodnotu, která odpovídá reálnému stavu posuzovaného projektu.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2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Období, ve kterém auditor ověří dosažení cílové hodnoty indikátoru: je nutné, aby posuzovaný podnik prokázal jeho dosažení </a:t>
            </a:r>
            <a:r>
              <a:rPr lang="cs-CZ" sz="22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alespoň v jednom kalendářním roce z doby udržitelnosti projektu. 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2790825" algn="l"/>
              </a:tabLst>
            </a:pPr>
            <a:r>
              <a:rPr lang="cs-CZ" sz="2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Zavádění technologií ke zvýšení recyklovatelnosti výrobků: doložit nejpozději k datu ukončení projektu.</a:t>
            </a:r>
            <a:endParaRPr lang="cs-CZ" sz="22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110B47-5AF2-4DA6-E571-BF8D65A74DC4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OVĚŘENÍ DOSAŽENÍ STANOVENÝCH CÍLOVÝCH HODNOT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9295CEF0-9AE0-CEC1-628C-840C55908EA9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EEDE255A-C9C7-7F4E-329E-18AE4BF95FEC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02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C61596C-D740-964E-4236-BB7B025E4E12}"/>
              </a:ext>
            </a:extLst>
          </p:cNvPr>
          <p:cNvSpPr txBox="1">
            <a:spLocks/>
          </p:cNvSpPr>
          <p:nvPr/>
        </p:nvSpPr>
        <p:spPr>
          <a:xfrm>
            <a:off x="365582" y="3729790"/>
            <a:ext cx="5481911" cy="1950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alt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Mgr. Michala Pešková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CEO, MIDA </a:t>
            </a:r>
            <a:r>
              <a:rPr lang="cs-CZ" altLang="cs-CZ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Consulting</a:t>
            </a: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s.r.o</a:t>
            </a:r>
            <a:endParaRPr lang="cs-CZ" altLang="cs-CZ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peskova@midaconsulting.cz</a:t>
            </a: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200"/>
              </a:spcAft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altLang="cs-CZ" dirty="0">
                <a:solidFill>
                  <a:schemeClr val="bg1"/>
                </a:solidFill>
                <a:latin typeface="+mj-lt"/>
                <a:hlinkClick r:id="rId3"/>
              </a:rPr>
              <a:t>www.cirkularnidotace.cz</a:t>
            </a:r>
            <a:endParaRPr lang="cs-CZ" altLang="cs-CZ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cs-CZ" altLang="cs-CZ" dirty="0">
                <a:solidFill>
                  <a:schemeClr val="bg1"/>
                </a:solidFill>
                <a:latin typeface="+mj-lt"/>
                <a:hlinkClick r:id="rId4"/>
              </a:rPr>
              <a:t>www.midaconsulting.cz</a:t>
            </a:r>
            <a:endParaRPr lang="cs-CZ" altLang="cs-CZ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EAAC7C-EE54-4A85-A665-AE7F5934A794}"/>
              </a:ext>
            </a:extLst>
          </p:cNvPr>
          <p:cNvSpPr txBox="1"/>
          <p:nvPr/>
        </p:nvSpPr>
        <p:spPr>
          <a:xfrm>
            <a:off x="1487424" y="4357075"/>
            <a:ext cx="92171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4000" b="1" dirty="0">
                <a:solidFill>
                  <a:schemeClr val="accent6">
                    <a:lumMod val="75000"/>
                  </a:schemeClr>
                </a:solidFill>
              </a:rPr>
              <a:t>Mgr. Michala Pešková </a:t>
            </a:r>
          </a:p>
          <a:p>
            <a:pPr algn="ctr">
              <a:spcBef>
                <a:spcPts val="0"/>
              </a:spcBef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CEO, MIDA </a:t>
            </a:r>
            <a:r>
              <a:rPr lang="cs-CZ" altLang="cs-CZ" sz="2800" b="1" dirty="0" err="1">
                <a:solidFill>
                  <a:schemeClr val="accent6">
                    <a:lumMod val="75000"/>
                  </a:schemeClr>
                </a:solidFill>
              </a:rPr>
              <a:t>Consulting</a:t>
            </a: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 s.r.o.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3D4449-3714-49CC-A96A-9904554D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3" y="1696728"/>
            <a:ext cx="2290894" cy="229005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95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CÍL METODIKY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02DCC67E-3D47-3F71-2EF5-F9E8F1CE42AA}"/>
              </a:ext>
            </a:extLst>
          </p:cNvPr>
          <p:cNvSpPr txBox="1">
            <a:spLocks/>
          </p:cNvSpPr>
          <p:nvPr/>
        </p:nvSpPr>
        <p:spPr>
          <a:xfrm>
            <a:off x="475837" y="1487156"/>
            <a:ext cx="11240326" cy="460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VÝSTUPY PROJEKTU </a:t>
            </a:r>
          </a:p>
          <a:p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Metodika pro analýzu provozu s návrhem opatření zaměřených na uplatňování principů oběhového hospodářství (Cirkulární audit I)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Metodika pro posuzování projektů přihlášených do výzev v dotačních programech pro oblast oběhového hospodářství (Cirkulární audit II)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Souhrnná výzkumná zpráva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Analýza bariér a návrhy opatření</a:t>
            </a:r>
          </a:p>
          <a:p>
            <a:pPr>
              <a:tabLst>
                <a:tab pos="457200" algn="l"/>
              </a:tabLst>
            </a:pPr>
            <a:endParaRPr lang="cs-CZ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CIRKULÁRNÍ AUDIT II</a:t>
            </a:r>
          </a:p>
          <a:p>
            <a:pPr lvl="0">
              <a:tabLst>
                <a:tab pos="457200" algn="l"/>
              </a:tabLst>
            </a:pPr>
            <a:endParaRPr lang="cs-CZ" sz="2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9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Analýza průmyslových činností z hlediska oběhového hospodářství, </a:t>
            </a:r>
            <a:r>
              <a:rPr lang="cs-CZ" sz="29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posouzení konkrétních opatření na úspory materiálových vstupů a výstupů a úspory produkce CO</a:t>
            </a:r>
            <a:r>
              <a:rPr lang="cs-CZ" sz="2900" b="1" kern="1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sz="29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 v průmyslových podnicích navrhovaných v projektech přihlašovaných za oblast oběhového hospodářství Operačního programu OP TAK.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9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Následné bodové vyhodnocení projektů, které bude jedním z podkladů pro jejich další celkové vyhodnocení v rámci příslušné výzvy. Výsledkem bude stanovení bodové hodnoty projektu, která určí jeho přínos a plnění pravidel pro oběhové hospodářství, a bude podkladem pro jeho dalšího hodnocení.</a:t>
            </a:r>
          </a:p>
          <a:p>
            <a:pPr lvl="1"/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426933"/>
            <a:ext cx="11123990" cy="220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CIRA Advisory s.r.o.</a:t>
            </a:r>
          </a:p>
          <a:p>
            <a:r>
              <a:rPr lang="cs-CZ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BIC Brno, spol. s r.o.</a:t>
            </a:r>
          </a:p>
          <a:p>
            <a:endParaRPr lang="cs-CZ" sz="18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Doba řešení: 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1.12.2023 – 30.11.2024 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EXPERTNÍ TÝM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Aplikace znalostí z praxe, znalost trendů, aktivní spolupráce s firemním prostředím, zkušenosti s poradenstvím v oblasti strategického vedení firem, dotační poradenství, hybatel tématu cirkulární ekonomiky v rámci České republiky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Intenzivní spolupráce s MPO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ŘEŠITELSKÝ TÝM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oogle Shape;403;p68">
            <a:extLst>
              <a:ext uri="{FF2B5EF4-FFF2-40B4-BE49-F238E27FC236}">
                <a16:creationId xmlns:a16="http://schemas.microsoft.com/office/drawing/2014/main" id="{C6DC6ED7-755F-6642-6A14-69F10D1688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02528" y="1504041"/>
            <a:ext cx="13906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02;p68">
            <a:extLst>
              <a:ext uri="{FF2B5EF4-FFF2-40B4-BE49-F238E27FC236}">
                <a16:creationId xmlns:a16="http://schemas.microsoft.com/office/drawing/2014/main" id="{0DD97DDC-2B00-8E78-9714-5D6808B508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553" y="1718155"/>
            <a:ext cx="22383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9C15B290-0368-B922-3F34-87696C396F14}"/>
              </a:ext>
            </a:extLst>
          </p:cNvPr>
          <p:cNvSpPr txBox="1">
            <a:spLocks/>
          </p:cNvSpPr>
          <p:nvPr/>
        </p:nvSpPr>
        <p:spPr>
          <a:xfrm>
            <a:off x="435858" y="3632091"/>
            <a:ext cx="11123990" cy="200206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Laura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Mitroliosová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Ing. Petr Majer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Ing. Ivana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Hekerle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PhDr. Dagmar Milerová Prášková, Ph.D.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Blanka Machová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Jana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Bábiková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Ing. Marie Tichá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Ing. Petra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Csefalvayová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Michala Pešková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Ing. Karel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Fronk</a:t>
            </a:r>
            <a:endParaRPr lang="cs-CZ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Jana Turková</a:t>
            </a:r>
          </a:p>
          <a:p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RnDr.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Vojtěch </a:t>
            </a:r>
            <a:r>
              <a:rPr lang="cs-CZ" sz="18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Pilnáček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Ph.D.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D0B8-F489-A30F-BD02-D8650F8C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BCCB84D-11A6-DF88-B7B0-353671603216}"/>
              </a:ext>
            </a:extLst>
          </p:cNvPr>
          <p:cNvSpPr txBox="1">
            <a:spLocks/>
          </p:cNvSpPr>
          <p:nvPr/>
        </p:nvSpPr>
        <p:spPr>
          <a:xfrm>
            <a:off x="585855" y="1473561"/>
            <a:ext cx="5041217" cy="45578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Analýza zkušeností s podobnými audity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Analýza dotačních výzev pro oblast oběhového hospodářství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Tvorba metodiky Cirkulární audit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Návrh kvalifikačních předpokladů zpracovatele auditu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Návrh způsobu vyhodnocení projektů na základě výsledků cirkulárního auditu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4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RELEVANTNÍ PROGRAMY PODPORY: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 TAK Oběhové hospodářství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5B999D-29F1-359A-F677-076A7E481E2A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POUŽITÉ POSTUPY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E3835DD1-544A-334A-0D0F-89E94F0034CE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C6784D62-2AB3-DC68-C9F8-99E3BACDB3B0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A0A177-38E8-FBDD-E36F-CCFA6CC28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069" y="266103"/>
            <a:ext cx="5722065" cy="57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A133-F7BF-46D4-D421-EF69CCD0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7B6B3E-B43F-14B3-1D6E-F6B924F41A65}"/>
              </a:ext>
            </a:extLst>
          </p:cNvPr>
          <p:cNvSpPr txBox="1">
            <a:spLocks/>
          </p:cNvSpPr>
          <p:nvPr/>
        </p:nvSpPr>
        <p:spPr>
          <a:xfrm>
            <a:off x="585855" y="1256045"/>
            <a:ext cx="5041217" cy="47753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itchFamily="2" charset="2"/>
              <a:buChar char=""/>
            </a:pPr>
            <a:r>
              <a:rPr lang="cs-CZ" sz="19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Základní pojmy a definice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Podmínky pro zpracování auditu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Zpracovatel auditu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Podklady k auditu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Způsob zpracování auditu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Struktura a obsah auditu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cs typeface="Times New Roman" panose="02020603050405020304" pitchFamily="18" charset="0"/>
              </a:rPr>
              <a:t>Popis posuzovaného projektu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Základní charakteristiky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Zařazení do podporované aktivity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Popis technologického postupu, materiálové toky projektu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Popis zvažované technologie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Související legislativa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cs typeface="Times New Roman" panose="02020603050405020304" pitchFamily="18" charset="0"/>
              </a:rPr>
              <a:t>Kvantifikace vybraných indikátorů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900" kern="100" dirty="0">
                <a:cs typeface="Times New Roman" panose="02020603050405020304" pitchFamily="18" charset="0"/>
              </a:rPr>
              <a:t>Zhodnocení první etapy projektu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Ověření dosažení stanovených cílových hodnot indikátorů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19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Přílohy metodiky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622FF7D-EFF6-AA12-EB49-F507467DCF04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STRUKTURA AUDITU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C15307FB-0943-B777-B024-91C23F38C1B8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B163DD28-BACC-8DC6-129B-FFE2DA3BB404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A86B91-2A30-C3FD-C276-E3D3322DB6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069" y="266103"/>
            <a:ext cx="5722065" cy="57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CE58-E97F-A8DB-48EA-F9E3E2EC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33D24AF-6238-D1B7-E390-5031C166A9B9}"/>
              </a:ext>
            </a:extLst>
          </p:cNvPr>
          <p:cNvSpPr txBox="1">
            <a:spLocks/>
          </p:cNvSpPr>
          <p:nvPr/>
        </p:nvSpPr>
        <p:spPr>
          <a:xfrm>
            <a:off x="435858" y="1426933"/>
            <a:ext cx="11123990" cy="449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ODBORNÁ KVALIFIKACE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VŠ vzdělání ekonomického, technického nebo environmentálního zaměření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Praxe 3 roky (CZ NACE podniku nebo oblast OH)</a:t>
            </a:r>
          </a:p>
          <a:p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NEBO</a:t>
            </a:r>
          </a:p>
          <a:p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SŠ vzdělání ekonomického nebo technického zaměření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Praxe 5 let (CZ NACE podniku nebo oblast OH)</a:t>
            </a:r>
          </a:p>
          <a:p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22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 obě varianty: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Nezávislost na hodnoceném podniku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Bezúhonnost, svéprávnost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054F603-E5A1-2FA4-886E-AFBE8B082D9C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ZPRACOVATEL AUDITU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00A2BE15-DEDA-3CAB-72BC-39E3903F949C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ED16E64-29BE-EF4C-8807-B1485A386A4F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1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1C590-FB5B-1079-8477-A1CDA1C5D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B64D96-6E86-3141-564B-8F69F2498CF1}"/>
              </a:ext>
            </a:extLst>
          </p:cNvPr>
          <p:cNvSpPr txBox="1">
            <a:spLocks/>
          </p:cNvSpPr>
          <p:nvPr/>
        </p:nvSpPr>
        <p:spPr>
          <a:xfrm>
            <a:off x="435858" y="1426933"/>
            <a:ext cx="11123990" cy="449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Primární zaměření: </a:t>
            </a:r>
            <a:r>
              <a:rPr lang="cs-CZ" sz="2200" b="1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MSP, které žádají o dotaci v programech MPO podporujících zavádění oběhového hospodářství v provozech</a:t>
            </a: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Vypracovaný audit jako </a:t>
            </a:r>
            <a:r>
              <a:rPr lang="cs-CZ" sz="2200" b="1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příloha žádosti o dotaci </a:t>
            </a: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slouží k poskytnutí objektivních informací o projektu, na který je žádána podpora. </a:t>
            </a:r>
            <a:endParaRPr lang="cs-CZ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Auditor ve své auditní zprávě zhodnotí dosažitelnost deklarovaných cílů projektu a kvantifikuje stanovené indikátory.</a:t>
            </a:r>
            <a:endParaRPr lang="cs-CZ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Posuzuje se </a:t>
            </a:r>
            <a:r>
              <a:rPr lang="cs-CZ" sz="22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PROJEKT</a:t>
            </a: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relevantní technologický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Nezbytnost pořízení 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FÁZE PROJEKTU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Etapa 1: </a:t>
            </a:r>
            <a:r>
              <a:rPr lang="cs-CZ" sz="2200" b="1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Posouzení stavu před realizací projektu</a:t>
            </a:r>
            <a:endParaRPr lang="cs-CZ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Etapa 2:</a:t>
            </a:r>
            <a:r>
              <a:rPr lang="cs-CZ" sz="2200" b="1" kern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Ověření dosažení stanovených hodnot indikátorů po realizaci projektu</a:t>
            </a:r>
            <a:endParaRPr lang="cs-CZ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DEF1E2-8318-A93A-1CB5-80DC1E9B552F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ZPŮSOB ZPRACOVÁNÍ AUDITU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EFF4D211-84A2-79D2-2D0D-8F156A8B9E30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9B8F6E87-7200-1436-A034-7D274DE21EA7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957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1549</Words>
  <Application>Microsoft Office PowerPoint</Application>
  <PresentationFormat>Širokoúhlá obrazovka</PresentationFormat>
  <Paragraphs>253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Courier New</vt:lpstr>
      <vt:lpstr>Noto Sans Symbols</vt:lpstr>
      <vt:lpstr>Symbol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Pospíšilová Monika</cp:lastModifiedBy>
  <cp:revision>36</cp:revision>
  <dcterms:created xsi:type="dcterms:W3CDTF">2023-11-13T20:28:51Z</dcterms:created>
  <dcterms:modified xsi:type="dcterms:W3CDTF">2025-01-28T08:24:08Z</dcterms:modified>
</cp:coreProperties>
</file>