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  <p:sldMasterId id="214748369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Helvetica Neue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Roboto-regular.fntdata"/><Relationship Id="rId41" Type="http://schemas.openxmlformats.org/officeDocument/2006/relationships/slide" Target="slides/slide35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HelveticaNeueLight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HelveticaNeueLight-italic.fntdata"/><Relationship Id="rId47" Type="http://schemas.openxmlformats.org/officeDocument/2006/relationships/font" Target="fonts/HelveticaNeueLight-bold.fntdata"/><Relationship Id="rId49" Type="http://schemas.openxmlformats.org/officeDocument/2006/relationships/font" Target="fonts/HelveticaNeue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6f9b70b48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15-17h:  2h</a:t>
            </a:r>
            <a:br>
              <a:rPr lang="cs"/>
            </a:br>
            <a:r>
              <a:rPr lang="cs"/>
              <a:t>1,5h - 90 min - 15-16:30 prezentace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0,5h diskuse - 30 min - 16:30-17 diskuse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Školení pro pedagogy - Aktuální trendy v oblasti udržitelnosti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ESG, terminologie, reporting, ESRS standardy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cirkulární ekonomika jako materiální téma ESG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uhlíková stopa a offsetting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diskuze, jak začlenit témata do předmětů SU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Toto školení se zaměří na aktuální téma, jak udržitelnost implementovat ve firmách, reportovat a měřit a jaké k tomu existují nástroje. ESG se primárně týká velkých firem, ale na malé a střední podniky bude mít vliv skrze dodavatelské řetězce a v neposlední řadě se na ESG odvolává stále více veřejných institucí. </a:t>
            </a:r>
            <a:endParaRPr/>
          </a:p>
        </p:txBody>
      </p:sp>
      <p:sp>
        <p:nvSpPr>
          <p:cNvPr id="154" name="Google Shape;154;g286f9b70b48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078dfaebbe_0_1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76" name="Google Shape;276;g3078dfaebbe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078dfaebbe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</a:rPr>
              <a:t>Co to znamená pro organizace?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cs">
                <a:solidFill>
                  <a:schemeClr val="dk1"/>
                </a:solidFill>
              </a:rPr>
              <a:t>Příležitosti: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Nové obchodní modely a trhy.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Zvýšení konkurenceschopnosti.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Pozitivní vliv na značku.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cs">
                <a:solidFill>
                  <a:schemeClr val="dk1"/>
                </a:solidFill>
              </a:rPr>
              <a:t>Výzvy: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Nutnost investic a změn procesů.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Změna myšlení a kultury organizace.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cs">
                <a:solidFill>
                  <a:schemeClr val="dk1"/>
                </a:solidFill>
              </a:rPr>
              <a:t>Konkrétní kroky pro organizace: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Analýza životního cyklu produktů.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Návrh výrobků s ohledem na cirkularitu.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Spolupráce s dodavateli a zákazníky.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Implementace systémů pro správu odpadu.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>
                <a:solidFill>
                  <a:schemeClr val="dk1"/>
                </a:solidFill>
              </a:rPr>
              <a:t>Vzdělávání zaměstnanců.</a:t>
            </a:r>
            <a:endParaRPr/>
          </a:p>
        </p:txBody>
      </p:sp>
      <p:sp>
        <p:nvSpPr>
          <p:cNvPr id="289" name="Google Shape;289;g3078dfaebbe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078dfaebbe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078dfaebbe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078dfaebbe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078dfaebbe_0_16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7" name="Google Shape;307;g3078dfaebbe_0_16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8" name="Google Shape;308;g3078dfaebbe_0_165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078dfaebbe_0_16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078dfaebbe_0_165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1" name="Google Shape;311;g3078dfaebbe_0_16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dd7d9b034a_0_6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2dd7d9b034a_0_6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8fe066d1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328fe066d1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8fe066d16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Činnost musí: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- obsahovat prvek novosti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- být kreativní/tvůrčí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- obsahovat prvek nejistoty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- být systematická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- být převoditelná a/nebo reprodukovatelná.</a:t>
            </a:r>
            <a:endParaRPr/>
          </a:p>
        </p:txBody>
      </p:sp>
      <p:sp>
        <p:nvSpPr>
          <p:cNvPr id="339" name="Google Shape;339;g328fe066d16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28fe066d16_0_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7" name="Google Shape;347;g328fe066d16_0_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8" name="Google Shape;348;g328fe066d16_0_8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328fe066d16_0_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328fe066d16_0_8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1" name="Google Shape;351;g328fe066d16_0_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8fe066d16_0_27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7" name="Google Shape;357;g328fe066d16_0_27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8" name="Google Shape;358;g328fe066d16_0_278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328fe066d16_0_27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328fe066d16_0_278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1" name="Google Shape;361;g328fe066d16_0_27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8fe066d16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328fe066d16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973e1d8ba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2973e1d8ba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28fe066d16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328fe066d16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A teď se konkrétně podíváme na priority a akční kroky, ke kterým se společnost rozhodla zavázat. V závěru bude prostor pro Váš názor, ale i otázky a připomínky.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9" name="Google Shape;399;g328fe066d16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078dfaebbe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/>
              <a:t>POJĎME SE KRÁTCE PŘEDSTAVIT A ŘÍCT SI OČEKÁVÁNÍ OD DNEŠNÍHO WS</a:t>
            </a:r>
            <a:endParaRPr/>
          </a:p>
        </p:txBody>
      </p:sp>
      <p:sp>
        <p:nvSpPr>
          <p:cNvPr id="413" name="Google Shape;413;g3078dfaebbe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28fe066d16_0_3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/>
              <a:t>POJĎME SE KRÁTCE PŘEDSTAVIT A ŘÍCT SI OČEKÁVÁNÍ OD DNEŠNÍHO WS</a:t>
            </a:r>
            <a:endParaRPr/>
          </a:p>
        </p:txBody>
      </p:sp>
      <p:sp>
        <p:nvSpPr>
          <p:cNvPr id="421" name="Google Shape;421;g328fe066d16_0_3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28fe066d16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/>
              <a:t>POJĎME SE KRÁTCE PŘEDSTAVIT A ŘÍCT SI OČEKÁVÁNÍ OD DNEŠNÍHO WS</a:t>
            </a:r>
            <a:endParaRPr/>
          </a:p>
        </p:txBody>
      </p:sp>
      <p:sp>
        <p:nvSpPr>
          <p:cNvPr id="429" name="Google Shape;429;g328fe066d16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28fe066d16_0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328fe066d16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g328fe066d16_0_3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28fe066d16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328fe066d16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7" name="Google Shape;447;g328fe066d16_0_3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28fe066d16_0_3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g328fe066d16_0_3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4" name="Google Shape;454;g328fe066d16_0_3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28fe066d16_0_4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328fe066d16_0_4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1" name="Google Shape;461;g328fe066d16_0_4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28fe066d16_0_4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328fe066d16_0_4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8" name="Google Shape;468;g328fe066d16_0_4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28fe066d16_0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328fe066d16_0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g328fe066d16_0_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973e1d8ba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32973e1d8ba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28fe066d16_0_4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328fe066d16_0_4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5" name="Google Shape;485;g328fe066d16_0_4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28fe066d16_0_10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328fe066d16_0_10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6" name="Google Shape;506;g328fe066d16_0_10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28fe066d16_0_4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328fe066d16_0_4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7" name="Google Shape;527;g328fe066d16_0_4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28fe066d16_0_10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328fe066d16_0_10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5" name="Google Shape;535;g328fe066d16_0_10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078dfaebbe_0_5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2" name="Google Shape;542;g3078dfaebbe_0_5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078dfaebbe_0_2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9" name="Google Shape;549;g3078dfaebbe_0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973e1d8ba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32973e1d8ba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ed9ac927b_0_1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ed9ac927b_0_1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0275dfcb04_0_5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chemeClr val="dk1"/>
                </a:solidFill>
              </a:rPr>
              <a:t>PROVÁZANOST CE A ESG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jakou roli hraje CE v oblasti ESG (a nefinančním reportingu)?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skrze CE navázat na téme ESG, co vlastně představuje a co všechno pod něj spadá.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</a:rPr>
              <a:t>JAK ZAČÍT S ESG???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pro každou firmu je důležité, aby věděla, jaké oblasti jsou pro ní ty nejrelevantnější, tedy materiální.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>
                <a:solidFill>
                  <a:schemeClr val="dk1"/>
                </a:solidFill>
              </a:rPr>
              <a:t>Proto je dobré začít základním skenem - ukázat obrázek quick checku, kde se nám poskládá co všechno již firma dělá a dojde tak k uvědomění. Skrze tuto analýzu </a:t>
            </a:r>
            <a:r>
              <a:rPr lang="cs" u="sng">
                <a:solidFill>
                  <a:schemeClr val="dk1"/>
                </a:solidFill>
              </a:rPr>
              <a:t>firma dokáže identifikovat svá slabá místa</a:t>
            </a:r>
            <a:r>
              <a:rPr lang="cs">
                <a:solidFill>
                  <a:schemeClr val="dk1"/>
                </a:solidFill>
              </a:rPr>
              <a:t>, na kterých by měla zapracovat, (pomocí hloubkových rozhovorů) pak můžou být </a:t>
            </a:r>
            <a:r>
              <a:rPr lang="cs" u="sng">
                <a:solidFill>
                  <a:schemeClr val="dk1"/>
                </a:solidFill>
              </a:rPr>
              <a:t>definovány materiální oblasti</a:t>
            </a:r>
            <a:r>
              <a:rPr lang="cs">
                <a:solidFill>
                  <a:schemeClr val="dk1"/>
                </a:solidFill>
              </a:rPr>
              <a:t> → ty pak představují to hlavní, čemu by se firma měla ve svých činnostech a ve strategiích věnovat.</a:t>
            </a:r>
            <a:endParaRPr/>
          </a:p>
        </p:txBody>
      </p:sp>
      <p:sp>
        <p:nvSpPr>
          <p:cNvPr id="241" name="Google Shape;241;g30275dfcb04_0_5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275dfcb04_0_5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0275dfcb04_0_5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g30275dfcb04_0_5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78dfaebbe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3078dfaebbe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078dfaebbe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/>
              <a:t>POJĎME SE KRÁTCE PŘEDSTAVIT A ŘÍCT SI OČEKÁVÁNÍ OD DNEŠNÍHO WS</a:t>
            </a:r>
            <a:endParaRPr/>
          </a:p>
        </p:txBody>
      </p:sp>
      <p:sp>
        <p:nvSpPr>
          <p:cNvPr id="269" name="Google Shape;269;g3078dfaebbe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1 1">
  <p:cSld name="TITLE_AND_BODY_1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4484637" y="4905375"/>
            <a:ext cx="17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1 1 1">
  <p:cSld name="TITLE_AND_BOD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4484637" y="4905375"/>
            <a:ext cx="17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1">
  <p:cSld name="TITLE_AND_BODY_1_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4484637" y="4905375"/>
            <a:ext cx="17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1 2">
  <p:cSld name="TITLE_AND_BODY_1_4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4484637" y="4905375"/>
            <a:ext cx="17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2">
  <p:cSld name="TITLE_AND_BOD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4569619" y="4905375"/>
            <a:ext cx="1611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900"/>
              <a:buFont typeface="Source Sans Pro"/>
              <a:buNone/>
              <a:defRPr b="0" i="0" sz="900" u="none" cap="none" strike="noStrik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5">
  <p:cSld name="TITLE_AND_BODY_6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2 1">
  <p:cSld name="TITLE_AND_BODY_7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4484641" y="4905375"/>
            <a:ext cx="1698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3">
  <p:cSld name="TITLE_AND_BODY_8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4484641" y="4905375"/>
            <a:ext cx="1698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4">
  <p:cSld name="TITLE_AND_BODY_9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6">
  <p:cSld name="TITLE_AND_BODY_10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7">
  <p:cSld name="TITLE_AND_BODY_1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podtitul">
  <p:cSld name="TITLE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8">
  <p:cSld name="TITLE_AND_BODY_1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9">
  <p:cSld name="TITLE_AND_BODY_13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10">
  <p:cSld name="TITLE_AND_BODY_1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podtitul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grafie - na šířku">
  <p:cSld name="Fotografie - na šířku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/>
          <p:nvPr>
            <p:ph idx="2" type="pic"/>
          </p:nvPr>
        </p:nvSpPr>
        <p:spPr>
          <a:xfrm>
            <a:off x="1172238" y="-147637"/>
            <a:ext cx="68010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5" name="Google Shape;95;p32"/>
          <p:cNvSpPr txBox="1"/>
          <p:nvPr>
            <p:ph type="title"/>
          </p:nvPr>
        </p:nvSpPr>
        <p:spPr>
          <a:xfrm>
            <a:off x="238125" y="3567113"/>
            <a:ext cx="8667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238125" y="4291013"/>
            <a:ext cx="8667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- ve středu">
  <p:cSld name="Název - ve středu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grafie - na výšku">
  <p:cSld name="Fotografie - na výšku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4"/>
          <p:cNvSpPr/>
          <p:nvPr>
            <p:ph idx="2" type="pic"/>
          </p:nvPr>
        </p:nvSpPr>
        <p:spPr>
          <a:xfrm>
            <a:off x="4810125" y="357188"/>
            <a:ext cx="4300500" cy="4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Google Shape;103;p34"/>
          <p:cNvSpPr txBox="1"/>
          <p:nvPr>
            <p:ph type="title"/>
          </p:nvPr>
        </p:nvSpPr>
        <p:spPr>
          <a:xfrm>
            <a:off x="619125" y="357188"/>
            <a:ext cx="38337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1500"/>
              <a:buFont typeface="Source Sans Pro"/>
              <a:buNone/>
              <a:defRPr i="1" sz="1500" cap="none">
                <a:solidFill>
                  <a:srgbClr val="0F40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" type="body"/>
          </p:nvPr>
        </p:nvSpPr>
        <p:spPr>
          <a:xfrm>
            <a:off x="619125" y="2447925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3000"/>
              <a:buFont typeface="Source Sans Pro"/>
              <a:buNone/>
              <a:defRPr sz="3000">
                <a:solidFill>
                  <a:srgbClr val="0F4064"/>
                </a:solidFill>
              </a:defRPr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- nahoře">
  <p:cSld name="Název - nahoř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odrážky">
  <p:cSld name="Název a odrážk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2pPr>
            <a:lvl3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3pPr>
            <a:lvl4pPr indent="-3238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4pPr>
            <a:lvl5pPr indent="-3238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2" name="Google Shape;112;p3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, odrážky, fotka">
  <p:cSld name="Název, odrážky, fotka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7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5" name="Google Shape;115;p37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1500"/>
              <a:buFont typeface="Source Sans Pro"/>
              <a:buChar char="•"/>
              <a:defRPr sz="1200">
                <a:solidFill>
                  <a:srgbClr val="0F4064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1500"/>
              <a:buFont typeface="Source Sans Pro"/>
              <a:buChar char="•"/>
              <a:defRPr sz="1200">
                <a:solidFill>
                  <a:srgbClr val="0F4064"/>
                </a:solidFill>
              </a:defRPr>
            </a:lvl2pPr>
            <a:lvl3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1500"/>
              <a:buFont typeface="Source Sans Pro"/>
              <a:buChar char="•"/>
              <a:defRPr sz="1200">
                <a:solidFill>
                  <a:srgbClr val="0F4064"/>
                </a:solidFill>
              </a:defRPr>
            </a:lvl3pPr>
            <a:lvl4pPr indent="-3238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1500"/>
              <a:buFont typeface="Source Sans Pro"/>
              <a:buChar char="•"/>
              <a:defRPr sz="1200">
                <a:solidFill>
                  <a:srgbClr val="0F4064"/>
                </a:solidFill>
              </a:defRPr>
            </a:lvl4pPr>
            <a:lvl5pPr indent="-3238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1500"/>
              <a:buFont typeface="Source Sans Pro"/>
              <a:buChar char="•"/>
              <a:defRPr sz="1200">
                <a:solidFill>
                  <a:srgbClr val="0F4064"/>
                </a:solidFill>
              </a:defRPr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rážky">
  <p:cSld name="Odrážk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/>
          <p:nvPr>
            <p:ph idx="1" type="body"/>
          </p:nvPr>
        </p:nvSpPr>
        <p:spPr>
          <a:xfrm>
            <a:off x="633413" y="666750"/>
            <a:ext cx="7877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2pPr>
            <a:lvl3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3pPr>
            <a:lvl4pPr indent="-3238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4pPr>
            <a:lvl5pPr indent="-3238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1500"/>
              <a:buFont typeface="Source Sans Pro"/>
              <a:buChar char="•"/>
              <a:defRPr sz="1200"/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grafie - 3 na výšku">
  <p:cSld name="Fotografie - 3 na výšku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>
            <p:ph idx="2" type="pic"/>
          </p:nvPr>
        </p:nvSpPr>
        <p:spPr>
          <a:xfrm>
            <a:off x="5737622" y="2643188"/>
            <a:ext cx="31218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3" name="Google Shape;123;p39"/>
          <p:cNvSpPr/>
          <p:nvPr>
            <p:ph idx="3" type="pic"/>
          </p:nvPr>
        </p:nvSpPr>
        <p:spPr>
          <a:xfrm>
            <a:off x="5910263" y="323850"/>
            <a:ext cx="2776500" cy="27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4" name="Google Shape;124;p39"/>
          <p:cNvSpPr/>
          <p:nvPr>
            <p:ph idx="4" type="pic"/>
          </p:nvPr>
        </p:nvSpPr>
        <p:spPr>
          <a:xfrm>
            <a:off x="-371475" y="423863"/>
            <a:ext cx="6450600" cy="4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5" name="Google Shape;125;p3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t">
  <p:cSld name="Citá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"/>
          <p:cNvSpPr txBox="1"/>
          <p:nvPr>
            <p:ph idx="1" type="body"/>
          </p:nvPr>
        </p:nvSpPr>
        <p:spPr>
          <a:xfrm>
            <a:off x="895350" y="3357563"/>
            <a:ext cx="7358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1200"/>
              <a:buFont typeface="Source Sans Pro"/>
              <a:buNone/>
              <a:defRPr sz="1200">
                <a:solidFill>
                  <a:srgbClr val="0F4064"/>
                </a:solidFill>
              </a:defRPr>
            </a:lvl1pPr>
            <a:lvl2pPr indent="-279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2" type="body"/>
          </p:nvPr>
        </p:nvSpPr>
        <p:spPr>
          <a:xfrm>
            <a:off x="895350" y="2278856"/>
            <a:ext cx="7358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064"/>
              </a:buClr>
              <a:buSzPts val="1200"/>
              <a:buFont typeface="Source Sans Pro"/>
              <a:buNone/>
              <a:defRPr sz="1200">
                <a:solidFill>
                  <a:srgbClr val="0F4064"/>
                </a:solidFill>
              </a:defRPr>
            </a:lvl1pPr>
            <a:lvl2pPr indent="-279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9" name="Google Shape;129;p4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ka">
  <p:cSld name="Fotka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/>
          <p:nvPr>
            <p:ph idx="2" type="pic"/>
          </p:nvPr>
        </p:nvSpPr>
        <p:spPr>
          <a:xfrm>
            <a:off x="-19050" y="-476250"/>
            <a:ext cx="9182100" cy="6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2" name="Google Shape;132;p41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5" name="Google Shape;135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2">
  <p:cSld name="TITLE_AND_BODY_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1">
  <p:cSld name="TITLE_AND_BODY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 txBox="1"/>
          <p:nvPr>
            <p:ph idx="12" type="sldNum"/>
          </p:nvPr>
        </p:nvSpPr>
        <p:spPr>
          <a:xfrm>
            <a:off x="4484637" y="4905375"/>
            <a:ext cx="17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 3">
  <p:cSld name="TITLE_AND_BODY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6" name="Google Shape;146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7" name="Google Shape;14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0" name="Google Shape;15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151" name="Google Shape;15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Source Sans Pro"/>
              <a:buNone/>
              <a:defRPr b="0" i="0" sz="4500" u="none" cap="small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Google Shape;85;p29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CBC"/>
              </a:buClr>
              <a:buSzPts val="2400"/>
              <a:buFont typeface="Source Sans Pro"/>
              <a:buChar char="•"/>
              <a:defRPr b="0" i="0" sz="2000" u="none" cap="none" strike="noStrike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Google Shape;86;p2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36.png"/><Relationship Id="rId6" Type="http://schemas.openxmlformats.org/officeDocument/2006/relationships/image" Target="../media/image42.png"/><Relationship Id="rId7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Relationship Id="rId4" Type="http://schemas.openxmlformats.org/officeDocument/2006/relationships/hyperlink" Target="mailto:mitroliosova@ciraa.eu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Relationship Id="rId6" Type="http://schemas.openxmlformats.org/officeDocument/2006/relationships/image" Target="../media/image38.png"/><Relationship Id="rId7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9"/>
          <p:cNvSpPr/>
          <p:nvPr/>
        </p:nvSpPr>
        <p:spPr>
          <a:xfrm>
            <a:off x="5586450" y="3760225"/>
            <a:ext cx="4158900" cy="1861200"/>
          </a:xfrm>
          <a:prstGeom prst="roundRect">
            <a:avLst>
              <a:gd fmla="val 11570" name="adj"/>
            </a:avLst>
          </a:pr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9"/>
          <p:cNvSpPr txBox="1"/>
          <p:nvPr/>
        </p:nvSpPr>
        <p:spPr>
          <a:xfrm>
            <a:off x="418625" y="334600"/>
            <a:ext cx="7073700" cy="277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Představení cirkulárního auditu I</a:t>
            </a:r>
            <a:endParaRPr sz="4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8" name="Google Shape;15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50" y="4201150"/>
            <a:ext cx="1229124" cy="48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92046">
            <a:off x="6288201" y="-1482229"/>
            <a:ext cx="4235571" cy="412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9"/>
          <p:cNvSpPr txBox="1"/>
          <p:nvPr/>
        </p:nvSpPr>
        <p:spPr>
          <a:xfrm>
            <a:off x="418625" y="3329025"/>
            <a:ext cx="55494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Seminář cirkulární audit, 29. 1. 2025</a:t>
            </a:r>
            <a:endParaRPr sz="1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Ministerstvo průmyslu a obchodu</a:t>
            </a:r>
            <a:endParaRPr sz="1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sz="1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49"/>
          <p:cNvSpPr txBox="1"/>
          <p:nvPr/>
        </p:nvSpPr>
        <p:spPr>
          <a:xfrm>
            <a:off x="7123000" y="4204425"/>
            <a:ext cx="179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rgbClr val="08494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Prezentuje</a:t>
            </a:r>
            <a:endParaRPr b="1" sz="1100">
              <a:solidFill>
                <a:srgbClr val="0849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8494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Laura Mitroliosová</a:t>
            </a:r>
            <a:endParaRPr sz="1100">
              <a:solidFill>
                <a:srgbClr val="0849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8494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CEO, CIRA ADVISORY</a:t>
            </a:r>
            <a:endParaRPr sz="1100">
              <a:solidFill>
                <a:srgbClr val="0849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2" name="Google Shape;162;p49"/>
          <p:cNvGrpSpPr/>
          <p:nvPr/>
        </p:nvGrpSpPr>
        <p:grpSpPr>
          <a:xfrm>
            <a:off x="6182329" y="4034715"/>
            <a:ext cx="792877" cy="792877"/>
            <a:chOff x="6699675" y="4142675"/>
            <a:chExt cx="600300" cy="600300"/>
          </a:xfrm>
        </p:grpSpPr>
        <p:pic>
          <p:nvPicPr>
            <p:cNvPr id="163" name="Google Shape;163;p4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99675" y="4142675"/>
              <a:ext cx="600300" cy="600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49"/>
            <p:cNvSpPr/>
            <p:nvPr/>
          </p:nvSpPr>
          <p:spPr>
            <a:xfrm>
              <a:off x="6710925" y="4162325"/>
              <a:ext cx="577800" cy="577800"/>
            </a:xfrm>
            <a:prstGeom prst="ellipse">
              <a:avLst/>
            </a:prstGeom>
            <a:noFill/>
            <a:ln cap="flat" cmpd="sng" w="38100">
              <a:solidFill>
                <a:srgbClr val="1F48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/>
          <p:nvPr/>
        </p:nvSpPr>
        <p:spPr>
          <a:xfrm>
            <a:off x="7608309" y="2236913"/>
            <a:ext cx="40392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9" name="Google Shape;2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480" y="928599"/>
            <a:ext cx="3861066" cy="255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8"/>
          <p:cNvSpPr txBox="1"/>
          <p:nvPr/>
        </p:nvSpPr>
        <p:spPr>
          <a:xfrm>
            <a:off x="6076875" y="1383684"/>
            <a:ext cx="20565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0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obnovuje</a:t>
            </a:r>
            <a:endParaRPr b="0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0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zachovává </a:t>
            </a:r>
            <a:endParaRPr b="0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0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šetří</a:t>
            </a:r>
            <a:endParaRPr b="0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0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recykluje, znovu využívá</a:t>
            </a:r>
            <a:endParaRPr b="0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1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řeší </a:t>
            </a:r>
            <a:endParaRPr b="1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1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spolupracuje</a:t>
            </a:r>
            <a:endParaRPr b="1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1" name="Google Shape;28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44" y="4224131"/>
            <a:ext cx="4716704" cy="54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8"/>
          <p:cNvSpPr txBox="1"/>
          <p:nvPr/>
        </p:nvSpPr>
        <p:spPr>
          <a:xfrm>
            <a:off x="828084" y="3969563"/>
            <a:ext cx="30543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LINEÁRNÍ EKONOMIKA</a:t>
            </a:r>
            <a:endParaRPr b="1" i="0" sz="1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3" name="Google Shape;283;p58"/>
          <p:cNvSpPr txBox="1"/>
          <p:nvPr/>
        </p:nvSpPr>
        <p:spPr>
          <a:xfrm>
            <a:off x="6155634" y="3761541"/>
            <a:ext cx="27759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0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vytěžuje</a:t>
            </a:r>
            <a:endParaRPr b="0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0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produkuje</a:t>
            </a:r>
            <a:endParaRPr b="0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0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spotřebovává</a:t>
            </a:r>
            <a:endParaRPr b="0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0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skládkuje, spaluje, vyhazuje</a:t>
            </a:r>
            <a:endParaRPr b="1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b="1" i="0" lang="cs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 individualistická</a:t>
            </a:r>
            <a:endParaRPr b="1"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4" name="Google Shape;284;p58"/>
          <p:cNvSpPr/>
          <p:nvPr/>
        </p:nvSpPr>
        <p:spPr>
          <a:xfrm>
            <a:off x="5047338" y="4229856"/>
            <a:ext cx="618676" cy="468336"/>
          </a:xfrm>
          <a:custGeom>
            <a:rect b="b" l="l" r="r" t="t"/>
            <a:pathLst>
              <a:path extrusionOk="0" h="176" w="176">
                <a:moveTo>
                  <a:pt x="172" y="0"/>
                </a:move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66"/>
                  <a:pt x="26" y="68"/>
                  <a:pt x="28" y="68"/>
                </a:cubicBezTo>
                <a:cubicBezTo>
                  <a:pt x="30" y="68"/>
                  <a:pt x="32" y="66"/>
                  <a:pt x="32" y="64"/>
                </a:cubicBezTo>
                <a:cubicBezTo>
                  <a:pt x="32" y="8"/>
                  <a:pt x="32" y="8"/>
                  <a:pt x="32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0"/>
                  <a:pt x="30" y="108"/>
                  <a:pt x="28" y="108"/>
                </a:cubicBezTo>
                <a:cubicBezTo>
                  <a:pt x="26" y="108"/>
                  <a:pt x="24" y="110"/>
                  <a:pt x="24" y="112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05" y="117"/>
                </a:moveTo>
                <a:cubicBezTo>
                  <a:pt x="104" y="118"/>
                  <a:pt x="104" y="119"/>
                  <a:pt x="104" y="120"/>
                </a:cubicBezTo>
                <a:cubicBezTo>
                  <a:pt x="104" y="122"/>
                  <a:pt x="106" y="124"/>
                  <a:pt x="108" y="124"/>
                </a:cubicBezTo>
                <a:cubicBezTo>
                  <a:pt x="109" y="124"/>
                  <a:pt x="110" y="124"/>
                  <a:pt x="111" y="123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4" y="90"/>
                  <a:pt x="144" y="89"/>
                  <a:pt x="144" y="88"/>
                </a:cubicBezTo>
                <a:cubicBezTo>
                  <a:pt x="144" y="87"/>
                  <a:pt x="144" y="86"/>
                  <a:pt x="143" y="85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10" y="52"/>
                  <a:pt x="109" y="52"/>
                  <a:pt x="108" y="52"/>
                </a:cubicBezTo>
                <a:cubicBezTo>
                  <a:pt x="106" y="52"/>
                  <a:pt x="104" y="54"/>
                  <a:pt x="104" y="56"/>
                </a:cubicBezTo>
                <a:cubicBezTo>
                  <a:pt x="104" y="57"/>
                  <a:pt x="104" y="58"/>
                  <a:pt x="105" y="59"/>
                </a:cubicBezTo>
                <a:cubicBezTo>
                  <a:pt x="130" y="84"/>
                  <a:pt x="130" y="84"/>
                  <a:pt x="130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6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130" y="92"/>
                  <a:pt x="130" y="92"/>
                  <a:pt x="130" y="92"/>
                </a:cubicBezTo>
                <a:lnTo>
                  <a:pt x="105" y="11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4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8"/>
          <p:cNvSpPr/>
          <p:nvPr/>
        </p:nvSpPr>
        <p:spPr>
          <a:xfrm>
            <a:off x="4931285" y="1637478"/>
            <a:ext cx="850421" cy="527977"/>
          </a:xfrm>
          <a:custGeom>
            <a:rect b="b" l="l" r="r" t="t"/>
            <a:pathLst>
              <a:path extrusionOk="0" h="112" w="176">
                <a:moveTo>
                  <a:pt x="130" y="8"/>
                </a:moveTo>
                <a:cubicBezTo>
                  <a:pt x="105" y="8"/>
                  <a:pt x="84" y="29"/>
                  <a:pt x="84" y="54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79"/>
                  <a:pt x="67" y="96"/>
                  <a:pt x="46" y="96"/>
                </a:cubicBezTo>
                <a:cubicBezTo>
                  <a:pt x="25" y="96"/>
                  <a:pt x="8" y="79"/>
                  <a:pt x="8" y="58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33"/>
                  <a:pt x="25" y="16"/>
                  <a:pt x="46" y="16"/>
                </a:cubicBezTo>
                <a:cubicBezTo>
                  <a:pt x="54" y="16"/>
                  <a:pt x="62" y="19"/>
                  <a:pt x="68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0" y="24"/>
                  <a:pt x="48" y="26"/>
                  <a:pt x="48" y="28"/>
                </a:cubicBezTo>
                <a:cubicBezTo>
                  <a:pt x="48" y="30"/>
                  <a:pt x="50" y="32"/>
                  <a:pt x="52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8" y="32"/>
                  <a:pt x="80" y="30"/>
                  <a:pt x="80" y="28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17"/>
                  <a:pt x="72" y="17"/>
                  <a:pt x="72" y="17"/>
                </a:cubicBezTo>
                <a:cubicBezTo>
                  <a:pt x="64" y="11"/>
                  <a:pt x="55" y="8"/>
                  <a:pt x="46" y="8"/>
                </a:cubicBezTo>
                <a:cubicBezTo>
                  <a:pt x="21" y="8"/>
                  <a:pt x="0" y="29"/>
                  <a:pt x="0" y="5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83"/>
                  <a:pt x="21" y="104"/>
                  <a:pt x="46" y="104"/>
                </a:cubicBezTo>
                <a:cubicBezTo>
                  <a:pt x="71" y="104"/>
                  <a:pt x="92" y="83"/>
                  <a:pt x="92" y="58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33"/>
                  <a:pt x="109" y="16"/>
                  <a:pt x="130" y="16"/>
                </a:cubicBezTo>
                <a:cubicBezTo>
                  <a:pt x="151" y="16"/>
                  <a:pt x="168" y="33"/>
                  <a:pt x="168" y="54"/>
                </a:cubicBezTo>
                <a:cubicBezTo>
                  <a:pt x="168" y="58"/>
                  <a:pt x="168" y="58"/>
                  <a:pt x="168" y="58"/>
                </a:cubicBezTo>
                <a:cubicBezTo>
                  <a:pt x="168" y="79"/>
                  <a:pt x="151" y="96"/>
                  <a:pt x="130" y="96"/>
                </a:cubicBezTo>
                <a:cubicBezTo>
                  <a:pt x="122" y="96"/>
                  <a:pt x="114" y="93"/>
                  <a:pt x="108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6" y="88"/>
                  <a:pt x="128" y="86"/>
                  <a:pt x="128" y="84"/>
                </a:cubicBezTo>
                <a:cubicBezTo>
                  <a:pt x="128" y="82"/>
                  <a:pt x="126" y="80"/>
                  <a:pt x="124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0"/>
                  <a:pt x="98" y="112"/>
                  <a:pt x="100" y="112"/>
                </a:cubicBezTo>
                <a:cubicBezTo>
                  <a:pt x="102" y="112"/>
                  <a:pt x="104" y="110"/>
                  <a:pt x="104" y="10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12" y="101"/>
                  <a:pt x="121" y="104"/>
                  <a:pt x="130" y="104"/>
                </a:cubicBezTo>
                <a:cubicBezTo>
                  <a:pt x="155" y="104"/>
                  <a:pt x="176" y="83"/>
                  <a:pt x="176" y="58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29"/>
                  <a:pt x="155" y="8"/>
                  <a:pt x="130" y="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84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8"/>
          <p:cNvSpPr txBox="1"/>
          <p:nvPr/>
        </p:nvSpPr>
        <p:spPr>
          <a:xfrm>
            <a:off x="418625" y="200025"/>
            <a:ext cx="7353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cs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 je to cirkulární ekonomika (CE)?</a:t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/>
          <p:nvPr/>
        </p:nvSpPr>
        <p:spPr>
          <a:xfrm>
            <a:off x="393500" y="1667525"/>
            <a:ext cx="7707000" cy="3263700"/>
          </a:xfrm>
          <a:prstGeom prst="roundRect">
            <a:avLst>
              <a:gd fmla="val 4063" name="adj"/>
            </a:avLst>
          </a:prstGeom>
          <a:solidFill>
            <a:srgbClr val="133858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9"/>
          <p:cNvSpPr txBox="1"/>
          <p:nvPr/>
        </p:nvSpPr>
        <p:spPr>
          <a:xfrm>
            <a:off x="309800" y="181175"/>
            <a:ext cx="48009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EU: Nový akční plán cirkulární ekonomiky</a:t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3" name="Google Shape;293;p59"/>
          <p:cNvSpPr txBox="1"/>
          <p:nvPr/>
        </p:nvSpPr>
        <p:spPr>
          <a:xfrm>
            <a:off x="776016" y="1931265"/>
            <a:ext cx="6393900" cy="1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Hlavní cíle: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Zvýšení ambicí v oblasti recyklace a snižování odpadu.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Podpora udržitelného designu výrobků.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Posílení role spotřebitelů v přechodu na cirkulární ekonomiku.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Zajištění spravedlivé transformace.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Klíčová opatření: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Rozšířená odpovědnost producentů: Výrobci budou nést větší zodpovědnost za celý životní cyklus svých produktů.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Ekodesign: Nové požadavky na udržitelnost při návrhu výrobků.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Podpora inovací: Investice do výzkumu a vývoje v oblasti cirkulární ekonomiky.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Vzdělávání a zvyšování povědomí: Šíření znalostí o cirkulární ekonomice.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4" name="Google Shape;29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81777" y="352571"/>
            <a:ext cx="1844598" cy="184457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9"/>
          <p:cNvSpPr txBox="1"/>
          <p:nvPr/>
        </p:nvSpPr>
        <p:spPr>
          <a:xfrm>
            <a:off x="7287425" y="703050"/>
            <a:ext cx="15072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60 + souvisejících legislativních aktů 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/>
          <p:nvPr>
            <p:ph type="ctrTitle"/>
          </p:nvPr>
        </p:nvSpPr>
        <p:spPr>
          <a:xfrm>
            <a:off x="233781" y="558431"/>
            <a:ext cx="6390600" cy="15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0"/>
          <p:cNvSpPr txBox="1"/>
          <p:nvPr>
            <p:ph idx="1" type="subTitle"/>
          </p:nvPr>
        </p:nvSpPr>
        <p:spPr>
          <a:xfrm>
            <a:off x="233775" y="2125594"/>
            <a:ext cx="63906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106" y="-82981"/>
            <a:ext cx="9143999" cy="530946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0"/>
          <p:cNvSpPr txBox="1"/>
          <p:nvPr/>
        </p:nvSpPr>
        <p:spPr>
          <a:xfrm>
            <a:off x="0" y="-165975"/>
            <a:ext cx="4419900" cy="5309700"/>
          </a:xfrm>
          <a:prstGeom prst="rect">
            <a:avLst/>
          </a:prstGeom>
          <a:solidFill>
            <a:srgbClr val="13385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68575" lIns="337500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4318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,,Chceme-li mít na trhu skutečně udržitelné evropské výrobky, musíme je podchytit již od jejich návrhu – designu. Nařízení o ekodesignu zajistí, aby výrobky prodávané na trhu EU odpovídaly požadavkům ekologické transformace a byly na ni připraveny.”</a:t>
            </a:r>
            <a:endParaRPr i="1"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4318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54000" lvl="0" marL="342900" marR="431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-"/>
            </a:pPr>
            <a:r>
              <a:rPr lang="c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Ebba Buschová, švédská ministryně energetiky, obchodu a průmyslu a místopředsedkyně vlády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1"/>
          <p:cNvSpPr txBox="1"/>
          <p:nvPr/>
        </p:nvSpPr>
        <p:spPr>
          <a:xfrm>
            <a:off x="680044" y="343425"/>
            <a:ext cx="791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NAŘÍZENÍ O EKODESIGNU: nový návrh</a:t>
            </a:r>
            <a:endParaRPr sz="3800">
              <a:solidFill>
                <a:srgbClr val="13385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4" name="Google Shape;314;p61"/>
          <p:cNvSpPr/>
          <p:nvPr/>
        </p:nvSpPr>
        <p:spPr>
          <a:xfrm>
            <a:off x="6283975" y="1391775"/>
            <a:ext cx="2399405" cy="3447830"/>
          </a:xfrm>
          <a:custGeom>
            <a:rect b="b" l="l" r="r" t="t"/>
            <a:pathLst>
              <a:path extrusionOk="0" h="5675440" w="6192012">
                <a:moveTo>
                  <a:pt x="0" y="221909"/>
                </a:moveTo>
                <a:cubicBezTo>
                  <a:pt x="0" y="99361"/>
                  <a:pt x="112649" y="0"/>
                  <a:pt x="251587" y="0"/>
                </a:cubicBezTo>
                <a:lnTo>
                  <a:pt x="5940425" y="0"/>
                </a:lnTo>
                <a:cubicBezTo>
                  <a:pt x="6079363" y="0"/>
                  <a:pt x="6192012" y="99361"/>
                  <a:pt x="6192012" y="221909"/>
                </a:cubicBezTo>
                <a:lnTo>
                  <a:pt x="6192012" y="5453524"/>
                </a:lnTo>
                <a:cubicBezTo>
                  <a:pt x="6192012" y="5576073"/>
                  <a:pt x="6079363" y="5675440"/>
                  <a:pt x="5940425" y="5675440"/>
                </a:cubicBezTo>
                <a:lnTo>
                  <a:pt x="251587" y="5675440"/>
                </a:lnTo>
                <a:cubicBezTo>
                  <a:pt x="112649" y="5675440"/>
                  <a:pt x="0" y="5576073"/>
                  <a:pt x="0" y="5453524"/>
                </a:cubicBezTo>
                <a:close/>
              </a:path>
            </a:pathLst>
          </a:custGeom>
          <a:solidFill>
            <a:srgbClr val="1240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i="1" lang="c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roku 2030 může nový rámec pro udržitelné výrobky vést k 132 milionům úspor primární energie, což odpovídá přibližně 150 miliardám krychlových metrů zemního plynu, což je téměř ekvivalent dovozu ruského plynu do EU.</a:t>
            </a:r>
            <a:endParaRPr i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5" name="Google Shape;315;p61"/>
          <p:cNvSpPr/>
          <p:nvPr/>
        </p:nvSpPr>
        <p:spPr>
          <a:xfrm>
            <a:off x="346625" y="1416900"/>
            <a:ext cx="5419800" cy="34227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476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84942"/>
              </a:buClr>
              <a:buSzPts val="1300"/>
              <a:buFont typeface="Source Sans Pro"/>
              <a:buChar char="●"/>
            </a:pPr>
            <a:r>
              <a:rPr lang="cs" sz="1300">
                <a:solidFill>
                  <a:srgbClr val="08494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udržitelné výrobky se stávají novou normou v EU</a:t>
            </a:r>
            <a:endParaRPr sz="1300">
              <a:solidFill>
                <a:srgbClr val="0849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Nové požadavky na ekodesign půjdou nad rámec energetické účinnosti a jejich cílem je posílit oběhovost a zahrnovat mimo jiné:</a:t>
            </a:r>
            <a:endParaRPr b="1"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47650" lvl="0" marL="3429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trvanlivost, opětovná použitelnost, modernizovatelnost a opravitelnost výrobků,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přítomnost chemických látek, které brání opětovnému použití a recyklaci materiálů,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účinné využívání energie a zdrojů,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recyklovaný materiál,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uhlíkové a environmentální stopy,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476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dostupné informace o výrobku, zejména digitální pas výrobku.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2"/>
          <p:cNvSpPr txBox="1"/>
          <p:nvPr/>
        </p:nvSpPr>
        <p:spPr>
          <a:xfrm>
            <a:off x="418625" y="200025"/>
            <a:ext cx="7353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cs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Cirkularita v České republice </a:t>
            </a:r>
            <a:endParaRPr b="1"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cs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jak téma vnímají firmy</a:t>
            </a:r>
            <a:endParaRPr b="1" sz="17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1" name="Google Shape;321;p62"/>
          <p:cNvSpPr/>
          <p:nvPr/>
        </p:nvSpPr>
        <p:spPr>
          <a:xfrm>
            <a:off x="365700" y="1093200"/>
            <a:ext cx="8412600" cy="3318900"/>
          </a:xfrm>
          <a:prstGeom prst="roundRect">
            <a:avLst>
              <a:gd fmla="val 4063" name="adj"/>
            </a:avLst>
          </a:prstGeom>
          <a:solidFill>
            <a:srgbClr val="084942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62"/>
          <p:cNvSpPr txBox="1"/>
          <p:nvPr/>
        </p:nvSpPr>
        <p:spPr>
          <a:xfrm>
            <a:off x="566250" y="2021225"/>
            <a:ext cx="2241600" cy="22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93,5 % dotázaných</a:t>
            </a:r>
            <a:r>
              <a:rPr lang="cs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již s pojmem cirkulární ekonomika</a:t>
            </a:r>
            <a:r>
              <a:rPr lang="cs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ve své praxi setkala</a:t>
            </a:r>
            <a:r>
              <a:rPr lang="cs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Z tohoto důvodu vnímáme, že téma CE je již v Českém prostředí zakořeněné a není nutné audit zpracovávat jak edukativní, spíše v konkrétních oblastech jít do větší hloubky. 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3" name="Google Shape;32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450" y="4619050"/>
            <a:ext cx="898849" cy="2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099" y="1255124"/>
            <a:ext cx="644500" cy="6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2"/>
          <p:cNvSpPr txBox="1"/>
          <p:nvPr/>
        </p:nvSpPr>
        <p:spPr>
          <a:xfrm>
            <a:off x="3279575" y="2021225"/>
            <a:ext cx="2280600" cy="22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Nejčastějšími důvody zájmu o cirkulární </a:t>
            </a: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ekonomiku</a:t>
            </a:r>
            <a:r>
              <a:rPr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jsou odpovědnost vůči životnímu prostředí, surovinové a s tím související ekonomické úspory, posílení dobrého jména společnosti.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6" name="Google Shape;326;p62"/>
          <p:cNvSpPr txBox="1"/>
          <p:nvPr/>
        </p:nvSpPr>
        <p:spPr>
          <a:xfrm>
            <a:off x="6087250" y="2021225"/>
            <a:ext cx="2332200" cy="22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Největšími překážkami zavedení cirkulární ekonomiky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jso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 vyšší náklady oproti konvenčnímu řešení, nedostatečná nabídka využitelných cirkulárních technologií na trhu, nedostatek expertů či pracovních sil v oboru.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7" name="Google Shape;327;p62"/>
          <p:cNvSpPr txBox="1"/>
          <p:nvPr/>
        </p:nvSpPr>
        <p:spPr>
          <a:xfrm>
            <a:off x="2605900" y="4586125"/>
            <a:ext cx="4081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06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Zdroj: CIRAA - Průzkum </a:t>
            </a:r>
            <a:r>
              <a:rPr lang="cs" sz="1067">
                <a:latin typeface="Source Sans Pro"/>
                <a:ea typeface="Source Sans Pro"/>
                <a:cs typeface="Source Sans Pro"/>
                <a:sym typeface="Source Sans Pro"/>
              </a:rPr>
              <a:t>výzkumného týmu související s realizací Metodiky cirkulárního auditu, realizace průzkumu 10. 1. 2024 - 8. 2. 2024</a:t>
            </a:r>
            <a:endParaRPr sz="1067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8" name="Google Shape;328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723" y="1295987"/>
            <a:ext cx="606664" cy="5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6022" y="1253518"/>
            <a:ext cx="647700" cy="64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842"/>
            </a:gs>
            <a:gs pos="100000">
              <a:srgbClr val="C8DCBC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/>
          <p:nvPr/>
        </p:nvSpPr>
        <p:spPr>
          <a:xfrm>
            <a:off x="418625" y="352425"/>
            <a:ext cx="5267700" cy="3729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cs" sz="6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Představení metodiky cirkulárního auditu</a:t>
            </a:r>
            <a:endParaRPr i="0" sz="66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5" name="Google Shape;33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00" y="4274888"/>
            <a:ext cx="1200600" cy="4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9874" y="1189374"/>
            <a:ext cx="3954125" cy="39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4"/>
          <p:cNvSpPr txBox="1"/>
          <p:nvPr/>
        </p:nvSpPr>
        <p:spPr>
          <a:xfrm>
            <a:off x="418625" y="200025"/>
            <a:ext cx="7353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Potřeby ze strany MPO</a:t>
            </a:r>
            <a:endParaRPr b="1" i="0" sz="31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p64"/>
          <p:cNvSpPr/>
          <p:nvPr/>
        </p:nvSpPr>
        <p:spPr>
          <a:xfrm>
            <a:off x="622650" y="1144775"/>
            <a:ext cx="7898700" cy="36573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9000" y="392975"/>
            <a:ext cx="898849" cy="2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4"/>
          <p:cNvSpPr txBox="1"/>
          <p:nvPr/>
        </p:nvSpPr>
        <p:spPr>
          <a:xfrm>
            <a:off x="973425" y="1287450"/>
            <a:ext cx="7094100" cy="3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primární zaměření na SME, které nemají kapacitu a dostatečné znalosti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 jako komplexní téma, ne spojené pouze s odpady a materiály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Cirkulární audit I.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osvětová role auditu, “průvodce pro firmy”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využitelný výstup v co nejširším spektru oborů - obecná část a specifické části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realizace auditu buď sama firmy, nebo externí expert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legislativa: CSRD, taxonomie, ekodesign, LCA, MFA, enviro footprint, biodiverzita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základní technologie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Cirkulární audit II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vyhodnocení nových projektů které se budou přihlašovat do OP TAK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c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Vyhodnocení míry cirkularity a inovací, návrhy konkrétních investic a příspěvek k cirkularitě, nastavení kritérií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5"/>
          <p:cNvSpPr txBox="1"/>
          <p:nvPr/>
        </p:nvSpPr>
        <p:spPr>
          <a:xfrm>
            <a:off x="680044" y="343425"/>
            <a:ext cx="791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Očekávané výstupy </a:t>
            </a: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projektu č. TITSMPO305 </a:t>
            </a:r>
            <a:r>
              <a:rPr b="1" lang="c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 názvem Vytvoření metodik pro analýzu provozu s návrhem opatření zaměřených na uplatňování principů oběhového hospodářství (Cirkulární audit I.) a pro posuzování projektů v dotačních programech pro oblast oběhového hospodářství (Cirkulární audit II.)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4" name="Google Shape;354;p65"/>
          <p:cNvSpPr/>
          <p:nvPr/>
        </p:nvSpPr>
        <p:spPr>
          <a:xfrm>
            <a:off x="774550" y="2239950"/>
            <a:ext cx="7819200" cy="26310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pro analýzu provozu s návrhem opatření zaměřených na uplatňování principů oběhového hospodářství (Cirkulární audit I)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pro posuzování projektů přihlášených do výzev v dotačních programech pro oblast oběhového hospodářství </a:t>
            </a: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(Cirkulární audit II)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Souhrnná výzkumná zpráva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Analýza bariér a návrhy opatření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849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300">
              <a:solidFill>
                <a:srgbClr val="0849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6"/>
          <p:cNvSpPr/>
          <p:nvPr/>
        </p:nvSpPr>
        <p:spPr>
          <a:xfrm>
            <a:off x="774550" y="1318850"/>
            <a:ext cx="4961400" cy="35520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b="1" lang="cs" sz="1200">
                <a:solidFill>
                  <a:schemeClr val="dk1"/>
                </a:solidFill>
              </a:rPr>
              <a:t>Řešitelé projektu</a:t>
            </a:r>
            <a:r>
              <a:rPr lang="cs" sz="1200">
                <a:solidFill>
                  <a:schemeClr val="dk1"/>
                </a:solidFill>
              </a:rPr>
              <a:t>:	CIRA Advisory s.r.o.</a:t>
            </a:r>
            <a:endParaRPr sz="12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			BIC Brno, spol. s r.o.</a:t>
            </a:r>
            <a:endParaRPr sz="12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b="1" lang="cs" sz="1200">
                <a:solidFill>
                  <a:schemeClr val="dk1"/>
                </a:solidFill>
              </a:rPr>
              <a:t>Doba řešení:</a:t>
            </a:r>
            <a:r>
              <a:rPr lang="cs" sz="1200">
                <a:solidFill>
                  <a:schemeClr val="dk1"/>
                </a:solidFill>
              </a:rPr>
              <a:t>	1.12.2023 – 30.11.2024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</a:rPr>
              <a:t>ZKUŠENOSTI TÝMU </a:t>
            </a:r>
            <a:endParaRPr b="1" sz="12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</a:rPr>
              <a:t>aplikace znalostí z praxe, znalost trendů, aktivní spolupráce s firemním prostředím, zkušenosti s poradenstvím v oblasti strategického vedení firem, hybatel tématu cirkulární ekonomiky v rámci České republiky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849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300">
              <a:solidFill>
                <a:srgbClr val="0849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4" name="Google Shape;364;p66"/>
          <p:cNvSpPr txBox="1"/>
          <p:nvPr/>
        </p:nvSpPr>
        <p:spPr>
          <a:xfrm>
            <a:off x="680044" y="343425"/>
            <a:ext cx="791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PROJEKTOVÝ TÝM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5" name="Google Shape;36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150" y="3871213"/>
            <a:ext cx="22383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750" y="3647375"/>
            <a:ext cx="139065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66"/>
          <p:cNvSpPr/>
          <p:nvPr/>
        </p:nvSpPr>
        <p:spPr>
          <a:xfrm>
            <a:off x="5955750" y="1391775"/>
            <a:ext cx="2941206" cy="3476207"/>
          </a:xfrm>
          <a:custGeom>
            <a:rect b="b" l="l" r="r" t="t"/>
            <a:pathLst>
              <a:path extrusionOk="0" h="5675440" w="6192012">
                <a:moveTo>
                  <a:pt x="0" y="221909"/>
                </a:moveTo>
                <a:cubicBezTo>
                  <a:pt x="0" y="99361"/>
                  <a:pt x="112649" y="0"/>
                  <a:pt x="251587" y="0"/>
                </a:cubicBezTo>
                <a:lnTo>
                  <a:pt x="5940425" y="0"/>
                </a:lnTo>
                <a:cubicBezTo>
                  <a:pt x="6079363" y="0"/>
                  <a:pt x="6192012" y="99361"/>
                  <a:pt x="6192012" y="221909"/>
                </a:cubicBezTo>
                <a:lnTo>
                  <a:pt x="6192012" y="5453524"/>
                </a:lnTo>
                <a:cubicBezTo>
                  <a:pt x="6192012" y="5576073"/>
                  <a:pt x="6079363" y="5675440"/>
                  <a:pt x="5940425" y="5675440"/>
                </a:cubicBezTo>
                <a:lnTo>
                  <a:pt x="251587" y="5675440"/>
                </a:lnTo>
                <a:cubicBezTo>
                  <a:pt x="112649" y="5675440"/>
                  <a:pt x="0" y="5576073"/>
                  <a:pt x="0" y="5453524"/>
                </a:cubicBezTo>
                <a:close/>
              </a:path>
            </a:pathLst>
          </a:custGeom>
          <a:solidFill>
            <a:srgbClr val="1240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Informace o autorském týmu: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Laura Mitroliosová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Ing. Petr Majer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Ing. Ivana Hekerle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PhDr. Dagmar Milerová Prášková, Ph.D.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Mgr. Blanka Machová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Mgr. Jana Bábiková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Ing. Marie Tichá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Ing. Petra Csefalvayová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Mgr. Michala Pešková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Ing. Karel Fronk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Mgr. Jana Turková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RnDr. Vojtěch Pilnáček, Ph.D.</a:t>
            </a:r>
            <a:endParaRPr i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 txBox="1"/>
          <p:nvPr/>
        </p:nvSpPr>
        <p:spPr>
          <a:xfrm>
            <a:off x="408175" y="174725"/>
            <a:ext cx="7353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Nástroje využité v projektu</a:t>
            </a:r>
            <a:endParaRPr b="1" i="0" sz="31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Google Shape;374;p67"/>
          <p:cNvSpPr/>
          <p:nvPr/>
        </p:nvSpPr>
        <p:spPr>
          <a:xfrm>
            <a:off x="753425" y="848925"/>
            <a:ext cx="7984500" cy="552000"/>
          </a:xfrm>
          <a:prstGeom prst="roundRect">
            <a:avLst>
              <a:gd fmla="val 4063" name="adj"/>
            </a:avLst>
          </a:prstGeom>
          <a:solidFill>
            <a:srgbClr val="FEFFFF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21" y="922950"/>
            <a:ext cx="31480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7"/>
          <p:cNvSpPr txBox="1"/>
          <p:nvPr/>
        </p:nvSpPr>
        <p:spPr>
          <a:xfrm>
            <a:off x="1296075" y="848925"/>
            <a:ext cx="3441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F484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Analýza současného stavu</a:t>
            </a:r>
            <a:endParaRPr b="1">
              <a:solidFill>
                <a:srgbClr val="1F48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7" name="Google Shape;377;p67"/>
          <p:cNvSpPr txBox="1"/>
          <p:nvPr/>
        </p:nvSpPr>
        <p:spPr>
          <a:xfrm>
            <a:off x="1067425" y="1092450"/>
            <a:ext cx="75393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rešerše výstupů EMF a existujících metrik měření dopadů CE, CTI, Circle Economy, Sitra, UN, WEF, WBCSD, EU, OECD, WRI a vědeckých článků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8" name="Google Shape;378;p67"/>
          <p:cNvSpPr txBox="1"/>
          <p:nvPr/>
        </p:nvSpPr>
        <p:spPr>
          <a:xfrm>
            <a:off x="4933300" y="1853338"/>
            <a:ext cx="2322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800">
                <a:solidFill>
                  <a:srgbClr val="1F484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III. fáze</a:t>
            </a:r>
            <a:endParaRPr b="1" sz="1800">
              <a:solidFill>
                <a:srgbClr val="1F48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9" name="Google Shape;37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9000" y="392975"/>
            <a:ext cx="898849" cy="2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7"/>
          <p:cNvSpPr/>
          <p:nvPr/>
        </p:nvSpPr>
        <p:spPr>
          <a:xfrm>
            <a:off x="753200" y="1492275"/>
            <a:ext cx="7984500" cy="894600"/>
          </a:xfrm>
          <a:prstGeom prst="roundRect">
            <a:avLst>
              <a:gd fmla="val 4063" name="adj"/>
            </a:avLst>
          </a:prstGeom>
          <a:solidFill>
            <a:srgbClr val="0F4064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921" y="1541912"/>
            <a:ext cx="31480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7"/>
          <p:cNvSpPr txBox="1"/>
          <p:nvPr/>
        </p:nvSpPr>
        <p:spPr>
          <a:xfrm>
            <a:off x="1305375" y="1492275"/>
            <a:ext cx="54318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Dialog s firmami (rozhovory, dotazníky)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3" name="Google Shape;383;p67"/>
          <p:cNvSpPr txBox="1"/>
          <p:nvPr/>
        </p:nvSpPr>
        <p:spPr>
          <a:xfrm>
            <a:off x="1035995" y="1779528"/>
            <a:ext cx="7539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 vybranými pozicemi na téma materiály, využití sekundárních materiálů, obaly, odpady, provozní procesy, dodavatelský řetězec a nastavení nákupů, využití výpočetní techniky / digitalizaci a logistiku, nastavení firemních organizačních struktur, včetně zajištění lidských zdrojů a komunikaci</a:t>
            </a:r>
            <a:endParaRPr sz="1000">
              <a:solidFill>
                <a:srgbClr val="C8DCB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C8DCB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C8DCB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4" name="Google Shape;384;p67"/>
          <p:cNvSpPr/>
          <p:nvPr/>
        </p:nvSpPr>
        <p:spPr>
          <a:xfrm>
            <a:off x="753425" y="2478250"/>
            <a:ext cx="7984500" cy="552000"/>
          </a:xfrm>
          <a:prstGeom prst="roundRect">
            <a:avLst>
              <a:gd fmla="val 4063" name="adj"/>
            </a:avLst>
          </a:prstGeom>
          <a:solidFill>
            <a:srgbClr val="FEFFFF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21" y="2552250"/>
            <a:ext cx="31480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7"/>
          <p:cNvSpPr txBox="1"/>
          <p:nvPr/>
        </p:nvSpPr>
        <p:spPr>
          <a:xfrm>
            <a:off x="1296075" y="2478225"/>
            <a:ext cx="3441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F484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SWOT a PESTLE analýza</a:t>
            </a:r>
            <a:endParaRPr b="1">
              <a:solidFill>
                <a:srgbClr val="1F48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7" name="Google Shape;387;p67"/>
          <p:cNvSpPr txBox="1"/>
          <p:nvPr/>
        </p:nvSpPr>
        <p:spPr>
          <a:xfrm>
            <a:off x="1055207" y="2768518"/>
            <a:ext cx="75393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pozitivní a negativní aspekty ve vertikálním členění a interní a externí vlivy v horizontálním členění, definice příležitostí a bariér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8" name="Google Shape;388;p67"/>
          <p:cNvSpPr/>
          <p:nvPr/>
        </p:nvSpPr>
        <p:spPr>
          <a:xfrm>
            <a:off x="738300" y="3120375"/>
            <a:ext cx="7999500" cy="1037400"/>
          </a:xfrm>
          <a:prstGeom prst="roundRect">
            <a:avLst>
              <a:gd fmla="val 4063" name="adj"/>
            </a:avLst>
          </a:prstGeom>
          <a:solidFill>
            <a:srgbClr val="0F4064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7"/>
          <p:cNvSpPr txBox="1"/>
          <p:nvPr/>
        </p:nvSpPr>
        <p:spPr>
          <a:xfrm>
            <a:off x="1305525" y="3152563"/>
            <a:ext cx="3441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Tvorba metodik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0" name="Google Shape;390;p67"/>
          <p:cNvSpPr txBox="1"/>
          <p:nvPr/>
        </p:nvSpPr>
        <p:spPr>
          <a:xfrm>
            <a:off x="1080408" y="3500708"/>
            <a:ext cx="76110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>
                <a:solidFill>
                  <a:srgbClr val="C8DCB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strukturovaný znalostní text - definice problémové situace (stav aplikace cirkularity na základě zobecnění výsledků strukturovaných rozhovorů), elementárních problémů (definice toho, co je třeba zlepšit) a jednotlivých řešení na implementaci cirkulárních doporučení do praxe. </a:t>
            </a:r>
            <a:endParaRPr sz="1000">
              <a:solidFill>
                <a:srgbClr val="C8DCB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1" name="Google Shape;391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612" y="3226588"/>
            <a:ext cx="355500" cy="3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7"/>
          <p:cNvSpPr/>
          <p:nvPr/>
        </p:nvSpPr>
        <p:spPr>
          <a:xfrm>
            <a:off x="753425" y="4247925"/>
            <a:ext cx="7999500" cy="721800"/>
          </a:xfrm>
          <a:prstGeom prst="roundRect">
            <a:avLst>
              <a:gd fmla="val 4063" name="adj"/>
            </a:avLst>
          </a:prstGeom>
          <a:solidFill>
            <a:srgbClr val="FEFFFF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7"/>
          <p:cNvSpPr txBox="1"/>
          <p:nvPr/>
        </p:nvSpPr>
        <p:spPr>
          <a:xfrm>
            <a:off x="1296075" y="4247900"/>
            <a:ext cx="3441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F484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Metody CE</a:t>
            </a:r>
            <a:endParaRPr b="1">
              <a:solidFill>
                <a:srgbClr val="1F484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4" name="Google Shape;394;p67"/>
          <p:cNvSpPr txBox="1"/>
          <p:nvPr/>
        </p:nvSpPr>
        <p:spPr>
          <a:xfrm>
            <a:off x="1055207" y="4538199"/>
            <a:ext cx="76572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důraz na specifické metody CE: LCA, LCC, MFA, výpočty emisí a stopy CO2 jako objektivně měřitelné nástroje efektivní aplikace CE principů, finanční a environmentální dopady. 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5" name="Google Shape;395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875" y="4128150"/>
            <a:ext cx="648899" cy="64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0"/>
          <p:cNvSpPr txBox="1"/>
          <p:nvPr/>
        </p:nvSpPr>
        <p:spPr>
          <a:xfrm>
            <a:off x="0" y="0"/>
            <a:ext cx="9021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70" name="Google Shape;17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5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9450" y="4715800"/>
            <a:ext cx="898849" cy="2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8"/>
          <p:cNvSpPr/>
          <p:nvPr/>
        </p:nvSpPr>
        <p:spPr>
          <a:xfrm>
            <a:off x="306700" y="1277425"/>
            <a:ext cx="3483900" cy="942300"/>
          </a:xfrm>
          <a:prstGeom prst="roundRect">
            <a:avLst>
              <a:gd fmla="val 5488" name="adj"/>
            </a:avLst>
          </a:prstGeom>
          <a:solidFill>
            <a:srgbClr val="FFFBF0"/>
          </a:solidFill>
          <a:ln cap="flat" cmpd="sng" w="9525">
            <a:solidFill>
              <a:srgbClr val="FE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Aplikování principů CE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49900" lvl="0" marL="172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samotné aplikování těchto principů je inovativní proces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49900" lvl="0" marL="172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kroků k úspěšné transformaci podle Sitra Playbook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2" name="Google Shape;402;p68"/>
          <p:cNvSpPr/>
          <p:nvPr/>
        </p:nvSpPr>
        <p:spPr>
          <a:xfrm>
            <a:off x="4275925" y="1064413"/>
            <a:ext cx="4195800" cy="734400"/>
          </a:xfrm>
          <a:prstGeom prst="roundRect">
            <a:avLst>
              <a:gd fmla="val 5179" name="adj"/>
            </a:avLst>
          </a:prstGeom>
          <a:solidFill>
            <a:srgbClr val="FFFBF0"/>
          </a:solidFill>
          <a:ln cap="flat" cmpd="sng" w="9525">
            <a:solidFill>
              <a:srgbClr val="FE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Komplexnější pohled na CE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49900" lvl="0" marL="172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multidisciplinární přístup díky kombinaci expertíz z různých oborů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03" name="Google Shape;40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4788" y="4611713"/>
            <a:ext cx="844275" cy="3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8"/>
          <p:cNvSpPr/>
          <p:nvPr/>
        </p:nvSpPr>
        <p:spPr>
          <a:xfrm>
            <a:off x="4522525" y="2898500"/>
            <a:ext cx="3669300" cy="1061400"/>
          </a:xfrm>
          <a:prstGeom prst="roundRect">
            <a:avLst>
              <a:gd fmla="val 6885" name="adj"/>
            </a:avLst>
          </a:prstGeom>
          <a:solidFill>
            <a:srgbClr val="FFFBF0"/>
          </a:solidFill>
          <a:ln cap="flat" cmpd="sng" w="9525">
            <a:solidFill>
              <a:srgbClr val="FE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Digitalizace a technologické procesy ve firmě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49900" lvl="0" marL="172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sledování stavu firem v procesu digitalizace a technologických procesů ve výrobě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5" name="Google Shape;405;p68"/>
          <p:cNvSpPr/>
          <p:nvPr/>
        </p:nvSpPr>
        <p:spPr>
          <a:xfrm>
            <a:off x="4522600" y="1979000"/>
            <a:ext cx="3669300" cy="764700"/>
          </a:xfrm>
          <a:prstGeom prst="roundRect">
            <a:avLst>
              <a:gd fmla="val 7500" name="adj"/>
            </a:avLst>
          </a:prstGeom>
          <a:solidFill>
            <a:srgbClr val="FFFBF0"/>
          </a:solidFill>
          <a:ln cap="flat" cmpd="sng" w="9525">
            <a:solidFill>
              <a:srgbClr val="FE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Zohlednění aspektu vědy, výzkumu a inovací </a:t>
            </a: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 vývoji nových procesů a produktů.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6" name="Google Shape;406;p68"/>
          <p:cNvSpPr txBox="1"/>
          <p:nvPr/>
        </p:nvSpPr>
        <p:spPr>
          <a:xfrm>
            <a:off x="461673" y="298550"/>
            <a:ext cx="729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Inovativnost projektu</a:t>
            </a:r>
            <a:endParaRPr b="1" i="0" sz="31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07" name="Google Shape;40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500" y="4635550"/>
            <a:ext cx="898849" cy="2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8"/>
          <p:cNvSpPr/>
          <p:nvPr/>
        </p:nvSpPr>
        <p:spPr>
          <a:xfrm>
            <a:off x="3955100" y="4114700"/>
            <a:ext cx="3908100" cy="810600"/>
          </a:xfrm>
          <a:prstGeom prst="roundRect">
            <a:avLst>
              <a:gd fmla="val 7500" name="adj"/>
            </a:avLst>
          </a:prstGeom>
          <a:solidFill>
            <a:srgbClr val="FFFBF0"/>
          </a:solidFill>
          <a:ln cap="flat" cmpd="sng" w="9525">
            <a:solidFill>
              <a:srgbClr val="FE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Práce s daty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Schopnost firem efektivně měřit materiálové a energetické toky, vyhodnocovat data a na jejich základě dále inovovat.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9" name="Google Shape;409;p68"/>
          <p:cNvSpPr/>
          <p:nvPr/>
        </p:nvSpPr>
        <p:spPr>
          <a:xfrm>
            <a:off x="323800" y="2361313"/>
            <a:ext cx="3840000" cy="1211700"/>
          </a:xfrm>
          <a:prstGeom prst="roundRect">
            <a:avLst>
              <a:gd fmla="val 5179" name="adj"/>
            </a:avLst>
          </a:prstGeom>
          <a:solidFill>
            <a:srgbClr val="FFFBF0"/>
          </a:solidFill>
          <a:ln cap="flat" cmpd="sng" w="9525">
            <a:solidFill>
              <a:srgbClr val="FE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Nová témata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49900" lvl="0" marL="172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cirkulární nakupování a dodavatelsko-odběratelský řetězec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49900" lvl="0" marL="172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ekodesign a nové byznys modely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49900" lvl="0" marL="172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interní a externí komunikace (diseminace)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0" name="Google Shape;410;p68"/>
          <p:cNvSpPr/>
          <p:nvPr/>
        </p:nvSpPr>
        <p:spPr>
          <a:xfrm>
            <a:off x="323800" y="3714625"/>
            <a:ext cx="3449700" cy="1125300"/>
          </a:xfrm>
          <a:prstGeom prst="roundRect">
            <a:avLst>
              <a:gd fmla="val 5179" name="adj"/>
            </a:avLst>
          </a:prstGeom>
          <a:solidFill>
            <a:srgbClr val="FFFBF0"/>
          </a:solidFill>
          <a:ln cap="flat" cmpd="sng" w="9525">
            <a:solidFill>
              <a:srgbClr val="FE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Provázanost s ESG a EU taxonomií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49900" lvl="0" marL="172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●"/>
            </a:pPr>
            <a:r>
              <a:rPr lang="cs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zohlednění inovací jako základních kroků a doporučení ve spojitosti s nefinančním reportingem a klasifikací udržitelných aktivit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9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4050" y="-4573"/>
            <a:ext cx="9144000" cy="51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9"/>
          <p:cNvSpPr/>
          <p:nvPr/>
        </p:nvSpPr>
        <p:spPr>
          <a:xfrm>
            <a:off x="362075" y="1536825"/>
            <a:ext cx="8516700" cy="3413700"/>
          </a:xfrm>
          <a:prstGeom prst="roundRect">
            <a:avLst>
              <a:gd fmla="val 4063" name="adj"/>
            </a:avLst>
          </a:prstGeom>
          <a:solidFill>
            <a:srgbClr val="133858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9"/>
          <p:cNvSpPr txBox="1"/>
          <p:nvPr/>
        </p:nvSpPr>
        <p:spPr>
          <a:xfrm>
            <a:off x="707525" y="1664250"/>
            <a:ext cx="7776900" cy="3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Cíl: vytvoření metodiky pro posouzení stavu provozu firmy s ohledem na aplikaci principů cirkulární ekonomiky s návrhy na zlepšení aktuálního stavu cirkularity v podniku. Jde o vytvoření metodiky pro posuzování stávajících provozů, pro analýzu jejich průmyslových činností z hlediska cirkulární ekonomiky a materiálových toků podniku, včetně stanovení požadavků na zpracovatele cirkulárního auditu. Audit umožní navrhovat konkrétní cirkulární a úsporná opatření a vyčíslit úspory za jednotlivé vstupy a výstupy (materiálové, produkce CO</a:t>
            </a:r>
            <a:r>
              <a:rPr baseline="-25000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).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Hlavní cíle metodiky: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Mapování materiálových toků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Využití inovativních technologií podporujících CE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Snižování spotřeby primárních zdrojů a s tím související snižování CO2e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Podpora využívání druhotných surovin ve výrobě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Hodnocení cirkularity a efektivity podniku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Návrhová opatření pro podniky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8" name="Google Shape;418;p69"/>
          <p:cNvSpPr txBox="1"/>
          <p:nvPr/>
        </p:nvSpPr>
        <p:spPr>
          <a:xfrm>
            <a:off x="309800" y="181175"/>
            <a:ext cx="63891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cirkulárního auditu pro SME (Cirkulární audit I) - </a:t>
            </a:r>
            <a:r>
              <a:rPr b="1" lang="cs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cíle metodiky</a:t>
            </a:r>
            <a:endParaRPr b="1" sz="17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0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4050" y="-4573"/>
            <a:ext cx="9144000" cy="51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0"/>
          <p:cNvSpPr/>
          <p:nvPr/>
        </p:nvSpPr>
        <p:spPr>
          <a:xfrm>
            <a:off x="362075" y="1536825"/>
            <a:ext cx="8516700" cy="34137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70"/>
          <p:cNvSpPr txBox="1"/>
          <p:nvPr/>
        </p:nvSpPr>
        <p:spPr>
          <a:xfrm>
            <a:off x="707525" y="1664250"/>
            <a:ext cx="7776900" cy="3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cirkulárního auditu je široce využitelná, nicméně primární zacílení metodiky a hlavních doporučení, stejně jako příloh metodiky, je zaměření na </a:t>
            </a: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malé a střední výrobní firmy</a:t>
            </a: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které pracují s těmito klíčovými materiály: 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PLASTY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KOVY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TEXTIL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DŘEVO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PAPÍR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6" name="Google Shape;426;p70"/>
          <p:cNvSpPr txBox="1"/>
          <p:nvPr/>
        </p:nvSpPr>
        <p:spPr>
          <a:xfrm>
            <a:off x="309800" y="181175"/>
            <a:ext cx="63891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cirkulárního auditu pro SME (Cirkulární audit I) - </a:t>
            </a:r>
            <a:r>
              <a:rPr b="1" lang="cs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zacílení</a:t>
            </a:r>
            <a:endParaRPr b="1" sz="17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71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4050" y="-4573"/>
            <a:ext cx="9144000" cy="51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1"/>
          <p:cNvSpPr/>
          <p:nvPr/>
        </p:nvSpPr>
        <p:spPr>
          <a:xfrm>
            <a:off x="362075" y="1884075"/>
            <a:ext cx="8516700" cy="3066300"/>
          </a:xfrm>
          <a:prstGeom prst="roundRect">
            <a:avLst>
              <a:gd fmla="val 4063" name="adj"/>
            </a:avLst>
          </a:prstGeom>
          <a:solidFill>
            <a:srgbClr val="133858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71"/>
          <p:cNvSpPr txBox="1"/>
          <p:nvPr/>
        </p:nvSpPr>
        <p:spPr>
          <a:xfrm>
            <a:off x="707525" y="1998538"/>
            <a:ext cx="7776900" cy="28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Tabulka 1: Materiálové toky ve firmě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Formulář pro sběr údajů.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Příloha č. 1: Tabulka inovativních technologií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Tabulka inovativních technologií je "mapou", která ukazuje auditorům, technologům, designérům a manažerům, jak se mohou pohybovat v oblasti řízení oběhového hospodářství pomocí infografik a upravených procesních map.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Příloha č. 2: Hodnocení cirkularity podniku vč. hodnotících indikátorů 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Seznam hodnotících indikátorů včetně bodového vyhodnocení a určení míry cirkularity podniku.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Příloha č. 3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Přehled legislativních aktů souvisejících s cirkulární ekonomikou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Tento dokument odkazuje na klíčovou legislativu jak na evropské, tak i národní úrovni.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Příloha č. 4 Vzor čestného prohlášení (ČP) pro zpracovatele auditu, formulář pro uvedení referenčních zakázek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4" name="Google Shape;434;p71"/>
          <p:cNvSpPr txBox="1"/>
          <p:nvPr/>
        </p:nvSpPr>
        <p:spPr>
          <a:xfrm>
            <a:off x="309800" y="181175"/>
            <a:ext cx="8568900" cy="15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cirkulárního auditu pro SME (Cirkulární audit I) -</a:t>
            </a:r>
            <a:r>
              <a:rPr b="1" lang="cs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Podpůrné materiály pro zpracovatele cirkulárního auditu / METODICKÁ PODPORA</a:t>
            </a:r>
            <a:endParaRPr b="1" sz="17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2"/>
          <p:cNvSpPr txBox="1"/>
          <p:nvPr/>
        </p:nvSpPr>
        <p:spPr>
          <a:xfrm>
            <a:off x="309800" y="181175"/>
            <a:ext cx="80841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cirkulárního auditu pro SME</a:t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mapování materiálových toků</a:t>
            </a:r>
            <a:endParaRPr b="1"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1" name="Google Shape;441;p72"/>
          <p:cNvSpPr/>
          <p:nvPr/>
        </p:nvSpPr>
        <p:spPr>
          <a:xfrm>
            <a:off x="6535800" y="824850"/>
            <a:ext cx="2414700" cy="41832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2" name="Google Shape;442;p72"/>
          <p:cNvSpPr txBox="1"/>
          <p:nvPr/>
        </p:nvSpPr>
        <p:spPr>
          <a:xfrm>
            <a:off x="6679050" y="824775"/>
            <a:ext cx="2209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KROK 1: Mapování materiálových vstupů 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KROK 2: Mapování Carbon Footprint (CFP) u materiálových vstupů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KROK 3: Výpočet uhlíkové stopy materiálových vstupů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KROK 4: Mapování materiálových výstupů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KROK 5: Materiálové toky a finanční analýza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KROK 6: Výpočet materiálové cirkularity podniku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KROK 7: Výpočet materiálové efektivity podniku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3" name="Google Shape;44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1775"/>
            <a:ext cx="6231001" cy="356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3"/>
          <p:cNvSpPr txBox="1"/>
          <p:nvPr/>
        </p:nvSpPr>
        <p:spPr>
          <a:xfrm>
            <a:off x="309800" y="181175"/>
            <a:ext cx="80841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cirkulárního auditu pro SME</a:t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příklad z tabulky inovativní technologie podporující cirkulární ekonomiku</a:t>
            </a:r>
            <a:endParaRPr b="1"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50" name="Google Shape;45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125" y="1321775"/>
            <a:ext cx="7421667" cy="3669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4"/>
          <p:cNvSpPr txBox="1"/>
          <p:nvPr/>
        </p:nvSpPr>
        <p:spPr>
          <a:xfrm>
            <a:off x="309800" y="181175"/>
            <a:ext cx="80841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cirkulárního auditu pro SME </a:t>
            </a:r>
            <a:endParaRPr b="1"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příklad z tabulky hodnocení cirkularity</a:t>
            </a:r>
            <a:endParaRPr b="1"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57" name="Google Shape;45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88" y="1238025"/>
            <a:ext cx="7826416" cy="36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5"/>
          <p:cNvSpPr txBox="1"/>
          <p:nvPr/>
        </p:nvSpPr>
        <p:spPr>
          <a:xfrm>
            <a:off x="309800" y="181175"/>
            <a:ext cx="80841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Metodika cirkulárního auditu pro SME </a:t>
            </a:r>
            <a:endParaRPr b="1"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Přehled legislativních aktů souvisejících s cirkulární ekonomikou</a:t>
            </a:r>
            <a:endParaRPr b="1"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64" name="Google Shape;46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1775"/>
            <a:ext cx="8839201" cy="364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6"/>
          <p:cNvSpPr txBox="1"/>
          <p:nvPr/>
        </p:nvSpPr>
        <p:spPr>
          <a:xfrm>
            <a:off x="309800" y="181175"/>
            <a:ext cx="80841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Vyhodnocení cirkulárního auditu a návrhová opatření navazující na zjištění</a:t>
            </a: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1" name="Google Shape;471;p76"/>
          <p:cNvSpPr/>
          <p:nvPr/>
        </p:nvSpPr>
        <p:spPr>
          <a:xfrm>
            <a:off x="424875" y="1694425"/>
            <a:ext cx="8516700" cy="3066300"/>
          </a:xfrm>
          <a:prstGeom prst="roundRect">
            <a:avLst>
              <a:gd fmla="val 4063" name="adj"/>
            </a:avLst>
          </a:prstGeom>
          <a:solidFill>
            <a:srgbClr val="133858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76"/>
          <p:cNvSpPr txBox="1"/>
          <p:nvPr/>
        </p:nvSpPr>
        <p:spPr>
          <a:xfrm>
            <a:off x="753625" y="1893275"/>
            <a:ext cx="78189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 každou z uvedených hodnocených oblastí, podoblastí a indikátorů byl vytvořen popis včetně možných návrhových opatření. Tato návrhová opatření jsou zpracována s důrazem na materiálovou a CO</a:t>
            </a:r>
            <a:r>
              <a:rPr baseline="-25000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úsporu ve výrobních podnicích. Zpracovatel auditu musí sám zvážit, která z návrhových opatření jsou pro podnik realizovatelná a jakým způsobem mohou napomoci firmě se stát více cirkulární. Návrhová opatření je potřeba personifikovat dle činnosti a specifik výroby daného podniku. 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 rámci návrhových opatření také doporučujeme zpracovateli auditu aktivně pracovat s </a:t>
            </a:r>
            <a:r>
              <a:rPr b="1" i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Přílohou č. 1 Tabulka inovativních technologií.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73" name="Google Shape;47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250" y="3542900"/>
            <a:ext cx="3722075" cy="16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7"/>
          <p:cNvSpPr txBox="1"/>
          <p:nvPr/>
        </p:nvSpPr>
        <p:spPr>
          <a:xfrm>
            <a:off x="309800" y="181175"/>
            <a:ext cx="80841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Postup auditora při realizaci cirkulárního auditu a hodnocení kvality auditu</a:t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0" name="Google Shape;480;p77"/>
          <p:cNvSpPr/>
          <p:nvPr/>
        </p:nvSpPr>
        <p:spPr>
          <a:xfrm>
            <a:off x="424875" y="1694425"/>
            <a:ext cx="8516700" cy="30663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77"/>
          <p:cNvSpPr txBox="1"/>
          <p:nvPr/>
        </p:nvSpPr>
        <p:spPr>
          <a:xfrm>
            <a:off x="753625" y="1893275"/>
            <a:ext cx="7818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Doporučený postup pro auditora je inspirovaný mezinárodně uznávanou normou ISO 19011.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Auditor tedy musí být schopen pochopit a posoudit.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Cirkulární auditor by měl stanovit program řízení: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arenR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stanovit cíle a rozsah auditu, 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arenR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stanovit odpovědnosti a postupy a zajistit poskytnutí zdrojů, 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arenR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zajistit uplatňování programu auditu, 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arenR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zajistit udržování přiměřených záznamů o realizaci auditu a dodržování programu auditu, 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AutoNum type="alphaLcParenR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monitorovat, přezkoumávat a zlepšovat program auditu. 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1"/>
          <p:cNvSpPr txBox="1"/>
          <p:nvPr/>
        </p:nvSpPr>
        <p:spPr>
          <a:xfrm>
            <a:off x="418625" y="200025"/>
            <a:ext cx="7353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cs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Pozice cirkulární ekonomiky ve světě</a:t>
            </a:r>
            <a:endParaRPr b="1" sz="2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Google Shape;177;p51"/>
          <p:cNvSpPr/>
          <p:nvPr/>
        </p:nvSpPr>
        <p:spPr>
          <a:xfrm>
            <a:off x="365700" y="1180213"/>
            <a:ext cx="8412600" cy="3204300"/>
          </a:xfrm>
          <a:prstGeom prst="roundRect">
            <a:avLst>
              <a:gd fmla="val 4063" name="adj"/>
            </a:avLst>
          </a:prstGeom>
          <a:solidFill>
            <a:srgbClr val="0F4064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8" name="Google Shape;17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450" y="4715800"/>
            <a:ext cx="898849" cy="2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1"/>
          <p:cNvSpPr txBox="1"/>
          <p:nvPr/>
        </p:nvSpPr>
        <p:spPr>
          <a:xfrm>
            <a:off x="843400" y="2205325"/>
            <a:ext cx="22611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Přes 90 % celosvětově vytěžených surovin se stává odpadem a nevrací se zpět do oběhu.</a:t>
            </a:r>
            <a:br>
              <a:rPr lang="c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c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Od v roce klesl celosvětově podíl znovuvyužitých materiálů na 7%.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51"/>
          <p:cNvSpPr txBox="1"/>
          <p:nvPr/>
        </p:nvSpPr>
        <p:spPr>
          <a:xfrm>
            <a:off x="1827000" y="4781400"/>
            <a:ext cx="54900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06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Zdroj: Průzkum AMSP a IPSOS Cirkulární ekonomika, </a:t>
            </a:r>
            <a:r>
              <a:rPr lang="cs" sz="1067">
                <a:latin typeface="Source Sans Pro"/>
                <a:ea typeface="Source Sans Pro"/>
                <a:cs typeface="Source Sans Pro"/>
                <a:sym typeface="Source Sans Pro"/>
              </a:rPr>
              <a:t>03/</a:t>
            </a:r>
            <a:r>
              <a:rPr lang="cs" sz="106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</a:t>
            </a:r>
            <a:r>
              <a:rPr lang="cs" sz="1067">
                <a:latin typeface="Source Sans Pro"/>
                <a:ea typeface="Source Sans Pro"/>
                <a:cs typeface="Source Sans Pro"/>
                <a:sym typeface="Source Sans Pro"/>
              </a:rPr>
              <a:t>3, Svaz průmyslu a dopravy, 06/2022</a:t>
            </a:r>
            <a:endParaRPr sz="1067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1" name="Google Shape;181;p51"/>
          <p:cNvSpPr txBox="1"/>
          <p:nvPr/>
        </p:nvSpPr>
        <p:spPr>
          <a:xfrm>
            <a:off x="1132750" y="1660150"/>
            <a:ext cx="16824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Materiály </a:t>
            </a:r>
            <a:b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zdroje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51"/>
          <p:cNvSpPr txBox="1"/>
          <p:nvPr/>
        </p:nvSpPr>
        <p:spPr>
          <a:xfrm>
            <a:off x="3597750" y="2821450"/>
            <a:ext cx="20928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Plně cirkulární ekonomika by mohla snížit globální emise CO₂ až o 49 %.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 Evropské unii by cirkulární ekonomika mohla snížit průmyslové emise o 65 % do roku 2050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51"/>
          <p:cNvSpPr txBox="1"/>
          <p:nvPr/>
        </p:nvSpPr>
        <p:spPr>
          <a:xfrm>
            <a:off x="3834143" y="1782550"/>
            <a:ext cx="14757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Snížení</a:t>
            </a:r>
            <a:b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emisí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51"/>
          <p:cNvSpPr txBox="1"/>
          <p:nvPr/>
        </p:nvSpPr>
        <p:spPr>
          <a:xfrm>
            <a:off x="6100150" y="2411302"/>
            <a:ext cx="20298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Podpora spolupráce mezi podniky, vládami a institucemi pro sdílení znalostí a osvětu.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51"/>
          <p:cNvSpPr txBox="1"/>
          <p:nvPr/>
        </p:nvSpPr>
        <p:spPr>
          <a:xfrm>
            <a:off x="6287318" y="1728900"/>
            <a:ext cx="14757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Strategické</a:t>
            </a:r>
            <a:b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cíle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 txBox="1"/>
          <p:nvPr/>
        </p:nvSpPr>
        <p:spPr>
          <a:xfrm>
            <a:off x="309800" y="181175"/>
            <a:ext cx="8084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 auditora při zpracování auditu</a:t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88" name="Google Shape;488;p78"/>
          <p:cNvGrpSpPr/>
          <p:nvPr/>
        </p:nvGrpSpPr>
        <p:grpSpPr>
          <a:xfrm>
            <a:off x="0" y="843275"/>
            <a:ext cx="2214600" cy="4107634"/>
            <a:chOff x="0" y="1189989"/>
            <a:chExt cx="2214600" cy="3217636"/>
          </a:xfrm>
        </p:grpSpPr>
        <p:sp>
          <p:nvSpPr>
            <p:cNvPr id="489" name="Google Shape;489;p78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Zahájení auditu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0" name="Google Shape;490;p78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50825" lvl="0" marL="8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Jmenování vedoucího auditora a kontaktní osoby auditovaného podniku,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50825" lvl="0" marL="8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stanovení cílů, předmětu a kritérií auditu,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50825" lvl="0" marL="8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určení proveditelnosti auditu,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50825" lvl="0" marL="8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navázání úvodního kontaktu s auditovaným podnikem.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91" name="Google Shape;491;p78"/>
          <p:cNvGrpSpPr/>
          <p:nvPr/>
        </p:nvGrpSpPr>
        <p:grpSpPr>
          <a:xfrm>
            <a:off x="1838325" y="843002"/>
            <a:ext cx="2064000" cy="4107907"/>
            <a:chOff x="1838325" y="1189775"/>
            <a:chExt cx="2064000" cy="3217850"/>
          </a:xfrm>
        </p:grpSpPr>
        <p:sp>
          <p:nvSpPr>
            <p:cNvPr id="492" name="Google Shape;492;p78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Přezkoumání dokumentů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3" name="Google Shape;493;p78"/>
            <p:cNvSpPr txBox="1"/>
            <p:nvPr/>
          </p:nvSpPr>
          <p:spPr>
            <a:xfrm>
              <a:off x="20172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49849" lvl="0" marL="8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Přezkoumání odpovídajících dokumentů systému managementu auditovaného, včetně záznamů, a určení jejcih dostatečnosti s ohledem na kritéria auditu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94" name="Google Shape;494;p78"/>
          <p:cNvGrpSpPr/>
          <p:nvPr/>
        </p:nvGrpSpPr>
        <p:grpSpPr>
          <a:xfrm>
            <a:off x="3516750" y="843002"/>
            <a:ext cx="2064000" cy="4107907"/>
            <a:chOff x="3516750" y="1189775"/>
            <a:chExt cx="2064000" cy="3217850"/>
          </a:xfrm>
        </p:grpSpPr>
        <p:sp>
          <p:nvSpPr>
            <p:cNvPr id="495" name="Google Shape;495;p78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Příprava činnosti při auditu na místě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6" name="Google Shape;496;p78"/>
            <p:cNvSpPr txBox="1"/>
            <p:nvPr/>
          </p:nvSpPr>
          <p:spPr>
            <a:xfrm>
              <a:off x="37394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4984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Příprava plánu auditu,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4984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přidělení práce týmu auditorů (pokud realizuje audit více osob),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4984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příprava pracovních dokumentů.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97" name="Google Shape;497;p78"/>
          <p:cNvGrpSpPr/>
          <p:nvPr/>
        </p:nvGrpSpPr>
        <p:grpSpPr>
          <a:xfrm>
            <a:off x="6874025" y="843002"/>
            <a:ext cx="2064000" cy="4107907"/>
            <a:chOff x="6874025" y="1189775"/>
            <a:chExt cx="2064000" cy="3217850"/>
          </a:xfrm>
        </p:grpSpPr>
        <p:sp>
          <p:nvSpPr>
            <p:cNvPr id="498" name="Google Shape;498;p78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Hodnocení cirkularity podniku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9" name="Google Shape;499;p78"/>
            <p:cNvSpPr txBox="1"/>
            <p:nvPr/>
          </p:nvSpPr>
          <p:spPr>
            <a:xfrm>
              <a:off x="71838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4984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Vyhodnocení stávajícího stavu podniku s ohledem na zjištění,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49849" lvl="0" marL="179999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auditor na základě výsledku cirkulárního audit stanoví výsledek auditu na škále A - E. 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00" name="Google Shape;500;p78"/>
          <p:cNvGrpSpPr/>
          <p:nvPr/>
        </p:nvGrpSpPr>
        <p:grpSpPr>
          <a:xfrm>
            <a:off x="5195350" y="843000"/>
            <a:ext cx="2064000" cy="4107909"/>
            <a:chOff x="5195350" y="1189774"/>
            <a:chExt cx="2064000" cy="3217851"/>
          </a:xfrm>
        </p:grpSpPr>
        <p:sp>
          <p:nvSpPr>
            <p:cNvPr id="501" name="Google Shape;501;p78"/>
            <p:cNvSpPr/>
            <p:nvPr/>
          </p:nvSpPr>
          <p:spPr>
            <a:xfrm>
              <a:off x="5195350" y="1189774"/>
              <a:ext cx="2064000" cy="676200"/>
            </a:xfrm>
            <a:prstGeom prst="chevron">
              <a:avLst>
                <a:gd fmla="val 50000" name="adj"/>
              </a:avLst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Popis současného stavu podniku 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2" name="Google Shape;502;p78"/>
            <p:cNvSpPr txBox="1"/>
            <p:nvPr/>
          </p:nvSpPr>
          <p:spPr>
            <a:xfrm>
              <a:off x="54616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4984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Úvodní jednání v podniku a osobní návštěva,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4984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komunikace v průběhu auditu,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4984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shromažďování a ověřování informací,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4984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analýza podniku v oblastech strategické řízení, materiálových toků, ekodesignu a cirkulárního zadávání a nakupování.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/>
          <p:nvPr/>
        </p:nvSpPr>
        <p:spPr>
          <a:xfrm>
            <a:off x="309800" y="181175"/>
            <a:ext cx="8084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 auditora při zpracování auditu</a:t>
            </a:r>
            <a:endParaRPr b="1" sz="3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09" name="Google Shape;509;p79"/>
          <p:cNvGrpSpPr/>
          <p:nvPr/>
        </p:nvGrpSpPr>
        <p:grpSpPr>
          <a:xfrm>
            <a:off x="0" y="843275"/>
            <a:ext cx="2214600" cy="4107623"/>
            <a:chOff x="0" y="1189989"/>
            <a:chExt cx="2214600" cy="3217628"/>
          </a:xfrm>
        </p:grpSpPr>
        <p:sp>
          <p:nvSpPr>
            <p:cNvPr id="510" name="Google Shape;510;p79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Vyhodnocení cirkulárního auditu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11" name="Google Shape;511;p79"/>
            <p:cNvSpPr txBox="1"/>
            <p:nvPr/>
          </p:nvSpPr>
          <p:spPr>
            <a:xfrm>
              <a:off x="83725" y="2057117"/>
              <a:ext cx="19887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Identifikace oblastí s potenciálem ke zlepšení a zvýšení míry cirkularity podniku, návrhová opatření navazující na vyhodnocení, vyčíslení úspor (materiálových, CO</a:t>
              </a:r>
              <a:r>
                <a:rPr baseline="-25000"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 vyplývajících z návrhových opatření, komunikace s auditovaným podnikem a diskuze nad realizovatelností návrhových opatření s cílem vytyčit ta opatření, která mají největší dopad a potenciál úspor pro podnik.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12" name="Google Shape;512;p79"/>
          <p:cNvGrpSpPr/>
          <p:nvPr/>
        </p:nvGrpSpPr>
        <p:grpSpPr>
          <a:xfrm>
            <a:off x="1838325" y="843002"/>
            <a:ext cx="2064000" cy="4107897"/>
            <a:chOff x="1838325" y="1189775"/>
            <a:chExt cx="2064000" cy="3217842"/>
          </a:xfrm>
        </p:grpSpPr>
        <p:sp>
          <p:nvSpPr>
            <p:cNvPr id="513" name="Google Shape;513;p79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Identifikace rizik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14" name="Google Shape;514;p79"/>
            <p:cNvSpPr txBox="1"/>
            <p:nvPr/>
          </p:nvSpPr>
          <p:spPr>
            <a:xfrm>
              <a:off x="2156200" y="2057117"/>
              <a:ext cx="14856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Určení potenciálních rizik spojených s materiálovými toky v podniku, včetně pravděpodobnosti jejich vzniku a jejich dopadů, ale i rizik externích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15" name="Google Shape;515;p79"/>
          <p:cNvGrpSpPr/>
          <p:nvPr/>
        </p:nvGrpSpPr>
        <p:grpSpPr>
          <a:xfrm>
            <a:off x="3516750" y="843002"/>
            <a:ext cx="2064000" cy="4107907"/>
            <a:chOff x="3516750" y="1189775"/>
            <a:chExt cx="2064000" cy="3217850"/>
          </a:xfrm>
        </p:grpSpPr>
        <p:sp>
          <p:nvSpPr>
            <p:cNvPr id="516" name="Google Shape;516;p79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Schválení a distribuce zprávy auditu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17" name="Google Shape;517;p79"/>
            <p:cNvSpPr txBox="1"/>
            <p:nvPr/>
          </p:nvSpPr>
          <p:spPr>
            <a:xfrm>
              <a:off x="37394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Zpracování postupu a výstupů auditu do závěrečné zprávy z auditu, 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98450" lvl="0" marL="179999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auditor dále připraví seznam všech použitých podkladů, ze kterých při vypracování auditu vycházel, včetně vyplněných tabulek uvedených v rámci příloh Cirkulárního auditu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18" name="Google Shape;518;p79"/>
          <p:cNvGrpSpPr/>
          <p:nvPr/>
        </p:nvGrpSpPr>
        <p:grpSpPr>
          <a:xfrm>
            <a:off x="6874025" y="843000"/>
            <a:ext cx="2117700" cy="4107909"/>
            <a:chOff x="6874025" y="1189774"/>
            <a:chExt cx="2117700" cy="3217851"/>
          </a:xfrm>
        </p:grpSpPr>
        <p:sp>
          <p:nvSpPr>
            <p:cNvPr id="519" name="Google Shape;519;p79"/>
            <p:cNvSpPr/>
            <p:nvPr/>
          </p:nvSpPr>
          <p:spPr>
            <a:xfrm>
              <a:off x="6874025" y="1189774"/>
              <a:ext cx="2117700" cy="669000"/>
            </a:xfrm>
            <a:prstGeom prst="chevron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Provedení následujících auditu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20" name="Google Shape;520;p79"/>
            <p:cNvSpPr txBox="1"/>
            <p:nvPr/>
          </p:nvSpPr>
          <p:spPr>
            <a:xfrm>
              <a:off x="71838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49" lvl="0" marL="89999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Stejně jako u obnovy ISO certifikací je nutné po 3 letech certifikaci cirkulárního auditu obnovit. 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98449" lvl="0" marL="89999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Char char="●"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Pokud firmě vyjde hodnocení C - E, může si po odstranění negativních nálezů a aplikaci návrhových opatření zažádat o nové zpracování změn v rámci auditu a hodnocení cirkularity podniku.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21" name="Google Shape;521;p79"/>
          <p:cNvGrpSpPr/>
          <p:nvPr/>
        </p:nvGrpSpPr>
        <p:grpSpPr>
          <a:xfrm>
            <a:off x="5195350" y="843000"/>
            <a:ext cx="2064000" cy="4107909"/>
            <a:chOff x="5195350" y="1189774"/>
            <a:chExt cx="2064000" cy="3217851"/>
          </a:xfrm>
        </p:grpSpPr>
        <p:sp>
          <p:nvSpPr>
            <p:cNvPr id="522" name="Google Shape;522;p79"/>
            <p:cNvSpPr/>
            <p:nvPr/>
          </p:nvSpPr>
          <p:spPr>
            <a:xfrm>
              <a:off x="5195350" y="1189774"/>
              <a:ext cx="2064000" cy="676200"/>
            </a:xfrm>
            <a:prstGeom prst="chevron">
              <a:avLst>
                <a:gd fmla="val 50000" name="adj"/>
              </a:avLst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Dokončení auditu</a:t>
              </a:r>
              <a:endPara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23" name="Google Shape;523;p79"/>
            <p:cNvSpPr txBox="1"/>
            <p:nvPr/>
          </p:nvSpPr>
          <p:spPr>
            <a:xfrm>
              <a:off x="54616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Každý zpracovatel Cirkulárního auditu, který bude chtít po svém posouzení udělit podniku značku CA, má povinnost kontaktovat MPO.</a:t>
              </a:r>
              <a:endParaRPr sz="11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/>
          <p:nvPr/>
        </p:nvSpPr>
        <p:spPr>
          <a:xfrm>
            <a:off x="309800" y="181175"/>
            <a:ext cx="80841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Cirkulární ekonomika představuje velkou příležitost pro podniky,</a:t>
            </a: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jak zvýšit svou efektivitu, konkurenceschopnost a udržitelnost. Věříme, že tato metodika pomůže českým podnikům na cestě k cirkularitě a přispěje tak k ochraně životního prostředí a k prosperitě naší společnosti.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0" name="Google Shape;530;p80"/>
          <p:cNvSpPr/>
          <p:nvPr/>
        </p:nvSpPr>
        <p:spPr>
          <a:xfrm>
            <a:off x="424875" y="1923025"/>
            <a:ext cx="8516700" cy="30663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80"/>
          <p:cNvSpPr txBox="1"/>
          <p:nvPr/>
        </p:nvSpPr>
        <p:spPr>
          <a:xfrm>
            <a:off x="753625" y="2018475"/>
            <a:ext cx="7818900" cy="30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Věříme, že tato metodika bude cenným zdrojem informací a inspirace pro všechny, kteří chtějí přispět k udržitelnější budoucnosti.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Hlavní přínosy cirkulárního auditu: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identifikace slabých míst v oblasti cirkularity a návrh konkrétních opatření pro zlepšení,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podpora efektivního využívání materiálů,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minimalizace vzniku odpadů a jejich maximální využití,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prodloužení životního cyklu produktů,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podpora inovací a zavádění nových technologií,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zvýšení konkurenceschopnosti podniku,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zlepšení environmentálního výkonu a snížení emisí skleníkových plynů,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zvýšení transparentnosti a odpovědnosti podniku,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budování pozitivní image a reputace podniku.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1"/>
          <p:cNvSpPr txBox="1"/>
          <p:nvPr/>
        </p:nvSpPr>
        <p:spPr>
          <a:xfrm>
            <a:off x="309800" y="181175"/>
            <a:ext cx="8084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Podmínky pro realizátora auditu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8" name="Google Shape;538;p81"/>
          <p:cNvSpPr/>
          <p:nvPr/>
        </p:nvSpPr>
        <p:spPr>
          <a:xfrm>
            <a:off x="424875" y="1923025"/>
            <a:ext cx="8516700" cy="3066300"/>
          </a:xfrm>
          <a:prstGeom prst="roundRect">
            <a:avLst>
              <a:gd fmla="val 4063" name="adj"/>
            </a:avLst>
          </a:prstGeom>
          <a:solidFill>
            <a:srgbClr val="FFFBF0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81"/>
          <p:cNvSpPr txBox="1"/>
          <p:nvPr/>
        </p:nvSpPr>
        <p:spPr>
          <a:xfrm>
            <a:off x="753625" y="2018475"/>
            <a:ext cx="70035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04040"/>
                </a:solidFill>
              </a:rPr>
              <a:t>Zpracovatel cirkulárního auditu je:</a:t>
            </a:r>
            <a:endParaRPr b="1">
              <a:solidFill>
                <a:srgbClr val="40404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cs">
                <a:solidFill>
                  <a:srgbClr val="404040"/>
                </a:solidFill>
              </a:rPr>
              <a:t>nezávislá osoba (nemá zaměstnanecký ani vlastnický poměr v auditovaném podniku)</a:t>
            </a:r>
            <a:endParaRPr>
              <a:solidFill>
                <a:srgbClr val="404040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cs">
                <a:solidFill>
                  <a:schemeClr val="dk1"/>
                </a:solidFill>
              </a:rPr>
              <a:t>jednotlivec nebo skupina osob zabývající se poradenstvím v oblasti cirkulární ekonomiky a mající doložitelnou několikaletou praxi.</a:t>
            </a:r>
            <a:endParaRPr>
              <a:solidFill>
                <a:srgbClr val="404040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cs">
                <a:solidFill>
                  <a:srgbClr val="404040"/>
                </a:solidFill>
              </a:rPr>
              <a:t>vzdělání </a:t>
            </a:r>
            <a:r>
              <a:rPr lang="cs">
                <a:solidFill>
                  <a:schemeClr val="dk1"/>
                </a:solidFill>
              </a:rPr>
              <a:t>ekonomického, technického, nebo environmentálního zaměření/směru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cs">
                <a:solidFill>
                  <a:srgbClr val="404040"/>
                </a:solidFill>
              </a:rPr>
              <a:t>praxe v oboru dle úrovně vzdělání</a:t>
            </a:r>
            <a:endParaRPr>
              <a:solidFill>
                <a:srgbClr val="40404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404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404040"/>
                </a:solidFill>
              </a:rPr>
              <a:t>Kde se v auditu dovzdělat:</a:t>
            </a:r>
            <a:endParaRPr b="1">
              <a:solidFill>
                <a:srgbClr val="404040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cs">
                <a:solidFill>
                  <a:srgbClr val="404040"/>
                </a:solidFill>
              </a:rPr>
              <a:t>stránky MPO</a:t>
            </a:r>
            <a:endParaRPr>
              <a:solidFill>
                <a:srgbClr val="404040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</a:pPr>
            <a:r>
              <a:rPr lang="cs">
                <a:solidFill>
                  <a:srgbClr val="404040"/>
                </a:solidFill>
              </a:rPr>
              <a:t>CIRAA školení</a:t>
            </a:r>
            <a:endParaRPr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842"/>
            </a:gs>
            <a:gs pos="100000">
              <a:srgbClr val="C8DCBC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82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6576725" y="4347025"/>
            <a:ext cx="2683250" cy="9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82"/>
          <p:cNvSpPr txBox="1"/>
          <p:nvPr/>
        </p:nvSpPr>
        <p:spPr>
          <a:xfrm>
            <a:off x="298175" y="1206775"/>
            <a:ext cx="7353300" cy="2080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cs" sz="6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 &amp; A</a:t>
            </a:r>
            <a:endParaRPr sz="6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sz="6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cs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 vás napadá?</a:t>
            </a:r>
            <a:endParaRPr sz="4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46" name="Google Shape;546;p82"/>
          <p:cNvPicPr preferRelativeResize="0"/>
          <p:nvPr/>
        </p:nvPicPr>
        <p:blipFill rotWithShape="1">
          <a:blip r:embed="rId4">
            <a:alphaModFix/>
          </a:blip>
          <a:srcRect b="0" l="15571" r="14945" t="0"/>
          <a:stretch/>
        </p:blipFill>
        <p:spPr>
          <a:xfrm>
            <a:off x="4923875" y="1614900"/>
            <a:ext cx="3675600" cy="3528600"/>
          </a:xfrm>
          <a:prstGeom prst="roundRect">
            <a:avLst>
              <a:gd fmla="val 884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842"/>
            </a:gs>
            <a:gs pos="100000">
              <a:srgbClr val="C8DCBC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/>
          <p:nvPr/>
        </p:nvSpPr>
        <p:spPr>
          <a:xfrm>
            <a:off x="3784150" y="2327375"/>
            <a:ext cx="35016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cs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Děkuji</a:t>
            </a:r>
            <a:endParaRPr b="1"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cs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 pozornost</a:t>
            </a:r>
            <a:endParaRPr b="1"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52" name="Google Shape;552;p83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6576725" y="4347025"/>
            <a:ext cx="2683250" cy="9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83"/>
          <p:cNvSpPr/>
          <p:nvPr/>
        </p:nvSpPr>
        <p:spPr>
          <a:xfrm>
            <a:off x="280753" y="504825"/>
            <a:ext cx="2563800" cy="5143500"/>
          </a:xfrm>
          <a:prstGeom prst="roundRect">
            <a:avLst>
              <a:gd fmla="val 6365" name="adj"/>
            </a:avLst>
          </a:pr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83"/>
          <p:cNvSpPr txBox="1"/>
          <p:nvPr/>
        </p:nvSpPr>
        <p:spPr>
          <a:xfrm>
            <a:off x="341865" y="3176850"/>
            <a:ext cx="24414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Laura Mitroliosová</a:t>
            </a:r>
            <a:endParaRPr b="1"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 CIRA ADVISORY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mitroliosova@ciraa.eu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www.ciraa.eu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55" name="Google Shape;555;p83"/>
          <p:cNvGrpSpPr/>
          <p:nvPr/>
        </p:nvGrpSpPr>
        <p:grpSpPr>
          <a:xfrm>
            <a:off x="842575" y="924651"/>
            <a:ext cx="1440001" cy="1440001"/>
            <a:chOff x="6699675" y="4142675"/>
            <a:chExt cx="600300" cy="600300"/>
          </a:xfrm>
        </p:grpSpPr>
        <p:pic>
          <p:nvPicPr>
            <p:cNvPr id="556" name="Google Shape;556;p8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99675" y="4142675"/>
              <a:ext cx="600300" cy="6003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>
                <a:srgbClr val="000000">
                  <a:alpha val="50000"/>
                </a:srgbClr>
              </a:outerShdw>
            </a:effectLst>
          </p:spPr>
        </p:pic>
        <p:sp>
          <p:nvSpPr>
            <p:cNvPr id="557" name="Google Shape;557;p83"/>
            <p:cNvSpPr/>
            <p:nvPr/>
          </p:nvSpPr>
          <p:spPr>
            <a:xfrm>
              <a:off x="6710925" y="4162325"/>
              <a:ext cx="577800" cy="577800"/>
            </a:xfrm>
            <a:prstGeom prst="ellipse">
              <a:avLst/>
            </a:prstGeom>
            <a:noFill/>
            <a:ln cap="flat" cmpd="sng" w="38100">
              <a:solidFill>
                <a:srgbClr val="1F484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58" name="Google Shape;558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3140" y="2724650"/>
            <a:ext cx="898849" cy="2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2"/>
          <p:cNvSpPr txBox="1"/>
          <p:nvPr/>
        </p:nvSpPr>
        <p:spPr>
          <a:xfrm>
            <a:off x="418625" y="200025"/>
            <a:ext cx="7353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cs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Firmy a cirkulární ekonomika v České republice</a:t>
            </a:r>
            <a:endParaRPr b="1" sz="2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52"/>
          <p:cNvSpPr/>
          <p:nvPr/>
        </p:nvSpPr>
        <p:spPr>
          <a:xfrm>
            <a:off x="365700" y="1264800"/>
            <a:ext cx="8412600" cy="3204300"/>
          </a:xfrm>
          <a:prstGeom prst="roundRect">
            <a:avLst>
              <a:gd fmla="val 4063" name="adj"/>
            </a:avLst>
          </a:prstGeom>
          <a:solidFill>
            <a:srgbClr val="0F4064"/>
          </a:solidFill>
          <a:ln>
            <a:noFill/>
          </a:ln>
          <a:effectLst>
            <a:outerShdw blurRad="142875" rotWithShape="0" algn="bl" dir="2880000" dist="7620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2" name="Google Shape;19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450" y="4715800"/>
            <a:ext cx="898849" cy="2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2"/>
          <p:cNvSpPr txBox="1"/>
          <p:nvPr/>
        </p:nvSpPr>
        <p:spPr>
          <a:xfrm>
            <a:off x="722650" y="3027900"/>
            <a:ext cx="17100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neví, co si pod pojmem ESG představit. 1 z 10 firem si představí udržitelnost a vliv na životní prostředí.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52"/>
          <p:cNvSpPr txBox="1"/>
          <p:nvPr/>
        </p:nvSpPr>
        <p:spPr>
          <a:xfrm>
            <a:off x="2770525" y="3023100"/>
            <a:ext cx="16146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plánují nejdéle v rámci 3 let vytvořit </a:t>
            </a: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plán či strategii pro přijímání ESG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52"/>
          <p:cNvSpPr txBox="1"/>
          <p:nvPr/>
        </p:nvSpPr>
        <p:spPr>
          <a:xfrm>
            <a:off x="6682025" y="2950450"/>
            <a:ext cx="18306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 rámci implementace ESG je </a:t>
            </a: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nejasná návratnost investice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dále také nedostatek financí a nedostatek informací.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52"/>
          <p:cNvSpPr txBox="1"/>
          <p:nvPr/>
        </p:nvSpPr>
        <p:spPr>
          <a:xfrm>
            <a:off x="1827000" y="4781400"/>
            <a:ext cx="54900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06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Zdroj: Průzkum AMSP a IPSOS Cirkulární ekonomika, </a:t>
            </a:r>
            <a:r>
              <a:rPr lang="cs" sz="1067">
                <a:latin typeface="Source Sans Pro"/>
                <a:ea typeface="Source Sans Pro"/>
                <a:cs typeface="Source Sans Pro"/>
                <a:sym typeface="Source Sans Pro"/>
              </a:rPr>
              <a:t>03/</a:t>
            </a:r>
            <a:r>
              <a:rPr lang="cs" sz="106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</a:t>
            </a:r>
            <a:r>
              <a:rPr lang="cs" sz="1067">
                <a:latin typeface="Source Sans Pro"/>
                <a:ea typeface="Source Sans Pro"/>
                <a:cs typeface="Source Sans Pro"/>
                <a:sym typeface="Source Sans Pro"/>
              </a:rPr>
              <a:t>3, Svaz průmyslu a dopravy, 06/2022</a:t>
            </a:r>
            <a:endParaRPr sz="1067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p52"/>
          <p:cNvSpPr txBox="1"/>
          <p:nvPr/>
        </p:nvSpPr>
        <p:spPr>
          <a:xfrm>
            <a:off x="800300" y="2492397"/>
            <a:ext cx="12936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⅔ firem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52"/>
          <p:cNvSpPr txBox="1"/>
          <p:nvPr/>
        </p:nvSpPr>
        <p:spPr>
          <a:xfrm>
            <a:off x="2760925" y="2492397"/>
            <a:ext cx="12936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¾ firem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52"/>
          <p:cNvSpPr txBox="1"/>
          <p:nvPr/>
        </p:nvSpPr>
        <p:spPr>
          <a:xfrm>
            <a:off x="6758325" y="2413050"/>
            <a:ext cx="1382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Největší překážkou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0" name="Google Shape;20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5397" y="1590756"/>
            <a:ext cx="647700" cy="647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2"/>
          <p:cNvSpPr txBox="1"/>
          <p:nvPr/>
        </p:nvSpPr>
        <p:spPr>
          <a:xfrm>
            <a:off x="4802438" y="2492397"/>
            <a:ext cx="12936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87 % firem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52"/>
          <p:cNvSpPr txBox="1"/>
          <p:nvPr/>
        </p:nvSpPr>
        <p:spPr>
          <a:xfrm>
            <a:off x="4726275" y="2980300"/>
            <a:ext cx="16146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 věnuje udržitelnosti, nejčastěji z vlastního přesvědčení. </a:t>
            </a: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Více než 40 %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z nich byly podniky </a:t>
            </a:r>
            <a:r>
              <a:rPr b="1"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250 zaměstnanců</a:t>
            </a:r>
            <a:r>
              <a:rPr lang="cs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3" name="Google Shape;20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7675" y="1489000"/>
            <a:ext cx="898850" cy="89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0375" y="1571087"/>
            <a:ext cx="794701" cy="79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2325" y="1571087"/>
            <a:ext cx="794701" cy="79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4064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53"/>
          <p:cNvCxnSpPr/>
          <p:nvPr/>
        </p:nvCxnSpPr>
        <p:spPr>
          <a:xfrm>
            <a:off x="1100958" y="3228647"/>
            <a:ext cx="7872300" cy="30900"/>
          </a:xfrm>
          <a:prstGeom prst="straightConnector1">
            <a:avLst/>
          </a:prstGeom>
          <a:noFill/>
          <a:ln cap="flat" cmpd="sng" w="152400">
            <a:solidFill>
              <a:srgbClr val="FFFB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53"/>
          <p:cNvSpPr/>
          <p:nvPr/>
        </p:nvSpPr>
        <p:spPr>
          <a:xfrm rot="10800000">
            <a:off x="1100883" y="3138872"/>
            <a:ext cx="210900" cy="204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53"/>
          <p:cNvSpPr/>
          <p:nvPr/>
        </p:nvSpPr>
        <p:spPr>
          <a:xfrm rot="10800000">
            <a:off x="3258909" y="3138872"/>
            <a:ext cx="210900" cy="204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53"/>
          <p:cNvSpPr/>
          <p:nvPr/>
        </p:nvSpPr>
        <p:spPr>
          <a:xfrm rot="10800000">
            <a:off x="5416927" y="3138872"/>
            <a:ext cx="210900" cy="204300"/>
          </a:xfrm>
          <a:prstGeom prst="ellipse">
            <a:avLst/>
          </a:prstGeom>
          <a:solidFill>
            <a:srgbClr val="C8DCB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4" name="Google Shape;214;p53"/>
          <p:cNvCxnSpPr>
            <a:stCxn id="211" idx="4"/>
          </p:cNvCxnSpPr>
          <p:nvPr/>
        </p:nvCxnSpPr>
        <p:spPr>
          <a:xfrm rot="10800000">
            <a:off x="1201533" y="1896272"/>
            <a:ext cx="4800" cy="1242600"/>
          </a:xfrm>
          <a:prstGeom prst="straightConnector1">
            <a:avLst/>
          </a:prstGeom>
          <a:noFill/>
          <a:ln cap="flat" cmpd="sng" w="38100">
            <a:solidFill>
              <a:srgbClr val="FFFBF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5" name="Google Shape;215;p53"/>
          <p:cNvSpPr txBox="1"/>
          <p:nvPr/>
        </p:nvSpPr>
        <p:spPr>
          <a:xfrm>
            <a:off x="656180" y="3420731"/>
            <a:ext cx="1053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209550" lvl="0" marL="177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b="1" lang="cs" sz="1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1. 2024</a:t>
            </a:r>
            <a:endParaRPr b="1"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53"/>
          <p:cNvSpPr txBox="1"/>
          <p:nvPr/>
        </p:nvSpPr>
        <p:spPr>
          <a:xfrm>
            <a:off x="2837667" y="3441708"/>
            <a:ext cx="1053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209550" lvl="0" marL="177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b="1" lang="cs" sz="1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1. 2025</a:t>
            </a:r>
            <a:endParaRPr b="1"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" name="Google Shape;217;p53"/>
          <p:cNvSpPr txBox="1"/>
          <p:nvPr/>
        </p:nvSpPr>
        <p:spPr>
          <a:xfrm>
            <a:off x="4986286" y="3441708"/>
            <a:ext cx="1053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209550" lvl="0" marL="177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b="1" lang="cs" sz="1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1. 2026</a:t>
            </a:r>
            <a:endParaRPr b="1"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25478" y="805622"/>
            <a:ext cx="1914900" cy="1090800"/>
          </a:xfrm>
          <a:prstGeom prst="rect">
            <a:avLst/>
          </a:prstGeom>
          <a:noFill/>
          <a:ln cap="flat" cmpd="sng" w="38100">
            <a:solidFill>
              <a:srgbClr val="FFFB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9" name="Google Shape;219;p53"/>
          <p:cNvCxnSpPr/>
          <p:nvPr/>
        </p:nvCxnSpPr>
        <p:spPr>
          <a:xfrm rot="10800000">
            <a:off x="3362011" y="1896272"/>
            <a:ext cx="4800" cy="1242600"/>
          </a:xfrm>
          <a:prstGeom prst="straightConnector1">
            <a:avLst/>
          </a:prstGeom>
          <a:noFill/>
          <a:ln cap="flat" cmpd="sng" w="38100">
            <a:solidFill>
              <a:srgbClr val="FFFBF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0" name="Google Shape;220;p53"/>
          <p:cNvSpPr/>
          <p:nvPr/>
        </p:nvSpPr>
        <p:spPr>
          <a:xfrm>
            <a:off x="2406961" y="805622"/>
            <a:ext cx="1914900" cy="1090800"/>
          </a:xfrm>
          <a:prstGeom prst="rect">
            <a:avLst/>
          </a:prstGeom>
          <a:noFill/>
          <a:ln cap="flat" cmpd="sng" w="38100">
            <a:solidFill>
              <a:srgbClr val="FFFB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53"/>
          <p:cNvSpPr txBox="1"/>
          <p:nvPr/>
        </p:nvSpPr>
        <p:spPr>
          <a:xfrm>
            <a:off x="312891" y="904763"/>
            <a:ext cx="174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Firmy, které již mají povinnost nefinančního reportingu </a:t>
            </a:r>
            <a:r>
              <a:rPr lang="cs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(podle NFRD)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53"/>
          <p:cNvSpPr txBox="1"/>
          <p:nvPr/>
        </p:nvSpPr>
        <p:spPr>
          <a:xfrm>
            <a:off x="2494373" y="763669"/>
            <a:ext cx="1740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Firmy, které splňují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ze 3 podmínek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3" name="Google Shape;223;p53"/>
          <p:cNvCxnSpPr/>
          <p:nvPr/>
        </p:nvCxnSpPr>
        <p:spPr>
          <a:xfrm rot="10800000">
            <a:off x="5513044" y="1896272"/>
            <a:ext cx="4800" cy="1242600"/>
          </a:xfrm>
          <a:prstGeom prst="straightConnector1">
            <a:avLst/>
          </a:prstGeom>
          <a:noFill/>
          <a:ln cap="flat" cmpd="sng" w="38100">
            <a:solidFill>
              <a:srgbClr val="FFFBF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4" name="Google Shape;224;p53"/>
          <p:cNvSpPr/>
          <p:nvPr/>
        </p:nvSpPr>
        <p:spPr>
          <a:xfrm>
            <a:off x="4555584" y="805622"/>
            <a:ext cx="1914900" cy="1090800"/>
          </a:xfrm>
          <a:prstGeom prst="rect">
            <a:avLst/>
          </a:prstGeom>
          <a:noFill/>
          <a:ln cap="flat" cmpd="sng" w="38100">
            <a:solidFill>
              <a:srgbClr val="FFFB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3"/>
          <p:cNvSpPr txBox="1"/>
          <p:nvPr/>
        </p:nvSpPr>
        <p:spPr>
          <a:xfrm>
            <a:off x="4666453" y="969984"/>
            <a:ext cx="1740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Malé a střední podniky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(kótované na burze)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53"/>
          <p:cNvSpPr txBox="1"/>
          <p:nvPr/>
        </p:nvSpPr>
        <p:spPr>
          <a:xfrm>
            <a:off x="2482645" y="1336622"/>
            <a:ext cx="1740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 250 zam.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 25 mil. € aktiva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 50 mil. € obrat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7" name="Google Shape;227;p53"/>
          <p:cNvSpPr/>
          <p:nvPr/>
        </p:nvSpPr>
        <p:spPr>
          <a:xfrm rot="10800000">
            <a:off x="7574948" y="3141966"/>
            <a:ext cx="210900" cy="204300"/>
          </a:xfrm>
          <a:prstGeom prst="ellipse">
            <a:avLst/>
          </a:prstGeom>
          <a:solidFill>
            <a:srgbClr val="C8DCB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3"/>
          <p:cNvSpPr txBox="1"/>
          <p:nvPr/>
        </p:nvSpPr>
        <p:spPr>
          <a:xfrm>
            <a:off x="7134905" y="3441713"/>
            <a:ext cx="1053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209550" lvl="0" marL="177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Sans Pro"/>
              <a:buAutoNum type="arabicPeriod"/>
            </a:pPr>
            <a:r>
              <a:rPr b="1" lang="cs" sz="1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1. 2027</a:t>
            </a:r>
            <a:endParaRPr b="1"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53"/>
          <p:cNvSpPr/>
          <p:nvPr/>
        </p:nvSpPr>
        <p:spPr>
          <a:xfrm>
            <a:off x="1388128" y="3594253"/>
            <a:ext cx="2813428" cy="791663"/>
          </a:xfrm>
          <a:custGeom>
            <a:rect b="b" l="l" r="r" t="t"/>
            <a:pathLst>
              <a:path extrusionOk="0" h="84444" w="300099">
                <a:moveTo>
                  <a:pt x="0" y="29085"/>
                </a:moveTo>
                <a:cubicBezTo>
                  <a:pt x="24237" y="37237"/>
                  <a:pt x="107744" y="70287"/>
                  <a:pt x="145422" y="77999"/>
                </a:cubicBezTo>
                <a:cubicBezTo>
                  <a:pt x="183100" y="85711"/>
                  <a:pt x="200287" y="88355"/>
                  <a:pt x="226066" y="75355"/>
                </a:cubicBezTo>
                <a:cubicBezTo>
                  <a:pt x="251846" y="62355"/>
                  <a:pt x="287760" y="12559"/>
                  <a:pt x="300099" y="0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230" name="Google Shape;230;p53"/>
          <p:cNvSpPr/>
          <p:nvPr/>
        </p:nvSpPr>
        <p:spPr>
          <a:xfrm>
            <a:off x="3395953" y="3532284"/>
            <a:ext cx="2986941" cy="896625"/>
          </a:xfrm>
          <a:custGeom>
            <a:rect b="b" l="l" r="r" t="t"/>
            <a:pathLst>
              <a:path extrusionOk="0" h="95640" w="318607">
                <a:moveTo>
                  <a:pt x="0" y="37017"/>
                </a:moveTo>
                <a:cubicBezTo>
                  <a:pt x="18949" y="45169"/>
                  <a:pt x="73593" y="77558"/>
                  <a:pt x="113694" y="85931"/>
                </a:cubicBezTo>
                <a:cubicBezTo>
                  <a:pt x="153795" y="94304"/>
                  <a:pt x="206456" y="101575"/>
                  <a:pt x="240608" y="87253"/>
                </a:cubicBezTo>
                <a:cubicBezTo>
                  <a:pt x="274760" y="72931"/>
                  <a:pt x="305607" y="14542"/>
                  <a:pt x="318607" y="0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231" name="Google Shape;231;p53"/>
          <p:cNvSpPr/>
          <p:nvPr/>
        </p:nvSpPr>
        <p:spPr>
          <a:xfrm>
            <a:off x="5552503" y="3507497"/>
            <a:ext cx="2962163" cy="842784"/>
          </a:xfrm>
          <a:custGeom>
            <a:rect b="b" l="l" r="r" t="t"/>
            <a:pathLst>
              <a:path extrusionOk="0" h="89897" w="315964">
                <a:moveTo>
                  <a:pt x="0" y="33050"/>
                </a:moveTo>
                <a:cubicBezTo>
                  <a:pt x="20051" y="40982"/>
                  <a:pt x="76016" y="72491"/>
                  <a:pt x="120304" y="80643"/>
                </a:cubicBezTo>
                <a:cubicBezTo>
                  <a:pt x="164592" y="88796"/>
                  <a:pt x="233117" y="95406"/>
                  <a:pt x="265727" y="81965"/>
                </a:cubicBezTo>
                <a:cubicBezTo>
                  <a:pt x="298337" y="68525"/>
                  <a:pt x="307591" y="13661"/>
                  <a:pt x="315964" y="0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232" name="Google Shape;232;p53"/>
          <p:cNvSpPr/>
          <p:nvPr/>
        </p:nvSpPr>
        <p:spPr>
          <a:xfrm rot="1598280">
            <a:off x="4098619" y="3546496"/>
            <a:ext cx="210772" cy="106124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3"/>
          <p:cNvSpPr/>
          <p:nvPr/>
        </p:nvSpPr>
        <p:spPr>
          <a:xfrm rot="1598280">
            <a:off x="6247555" y="3475997"/>
            <a:ext cx="210772" cy="10639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3"/>
          <p:cNvSpPr/>
          <p:nvPr/>
        </p:nvSpPr>
        <p:spPr>
          <a:xfrm rot="1115380">
            <a:off x="8396640" y="3476013"/>
            <a:ext cx="210798" cy="10606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3"/>
          <p:cNvSpPr txBox="1"/>
          <p:nvPr/>
        </p:nvSpPr>
        <p:spPr>
          <a:xfrm>
            <a:off x="1709634" y="4428909"/>
            <a:ext cx="2358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 roce 2025 reportovat za fiskální rok 2024</a:t>
            </a:r>
            <a:endParaRPr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53"/>
          <p:cNvSpPr txBox="1"/>
          <p:nvPr/>
        </p:nvSpPr>
        <p:spPr>
          <a:xfrm>
            <a:off x="4404553" y="4428909"/>
            <a:ext cx="1914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 roce 2026 reportovat za fiskální rok 2025</a:t>
            </a:r>
            <a:endParaRPr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Google Shape;237;p53"/>
          <p:cNvSpPr txBox="1"/>
          <p:nvPr/>
        </p:nvSpPr>
        <p:spPr>
          <a:xfrm>
            <a:off x="6998062" y="4428909"/>
            <a:ext cx="1865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 roce 2027 reportovat za fiskální rok 2026</a:t>
            </a:r>
            <a:endParaRPr sz="1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53"/>
          <p:cNvSpPr txBox="1"/>
          <p:nvPr/>
        </p:nvSpPr>
        <p:spPr>
          <a:xfrm>
            <a:off x="-170750" y="-47775"/>
            <a:ext cx="946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Legislativní požadavky EU - CSRD</a:t>
            </a:r>
            <a:endParaRPr b="1"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3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4"/>
          <p:cNvSpPr txBox="1"/>
          <p:nvPr/>
        </p:nvSpPr>
        <p:spPr>
          <a:xfrm>
            <a:off x="410600" y="135975"/>
            <a:ext cx="7353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cs" sz="3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ESRS standardy </a:t>
            </a:r>
            <a:endParaRPr b="1" i="0" sz="33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4" name="Google Shape;24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125" y="4783100"/>
            <a:ext cx="898849" cy="2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024" y="848925"/>
            <a:ext cx="5600125" cy="42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4"/>
          <p:cNvSpPr/>
          <p:nvPr/>
        </p:nvSpPr>
        <p:spPr>
          <a:xfrm>
            <a:off x="7304375" y="2571750"/>
            <a:ext cx="1659300" cy="2078700"/>
          </a:xfrm>
          <a:prstGeom prst="wedgeRoundRectCallout">
            <a:avLst>
              <a:gd fmla="val -207532" name="adj1"/>
              <a:gd fmla="val -75914" name="adj2"/>
              <a:gd fmla="val 0" name="adj3"/>
            </a:avLst>
          </a:prstGeom>
          <a:solidFill>
            <a:srgbClr val="C8DCB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Řízení významných dopadů, rizik a příležitostí 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○ Politiky, strategie, ukazatele, cíle, opatření </a:t>
            </a:r>
            <a:endParaRPr b="1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○ odvětvové a pro subjekt specifické informace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7" name="Google Shape;247;p54"/>
          <p:cNvSpPr/>
          <p:nvPr/>
        </p:nvSpPr>
        <p:spPr>
          <a:xfrm>
            <a:off x="1279075" y="4408725"/>
            <a:ext cx="2031900" cy="648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4064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5"/>
          <p:cNvSpPr txBox="1"/>
          <p:nvPr/>
        </p:nvSpPr>
        <p:spPr>
          <a:xfrm>
            <a:off x="346575" y="229525"/>
            <a:ext cx="743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84942"/>
              </a:buClr>
              <a:buSzPts val="3800"/>
              <a:buFont typeface="Source Sans Pro"/>
              <a:buNone/>
            </a:pPr>
            <a:r>
              <a:rPr b="1" lang="cs" sz="2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ESRS standardy se zacílením do CE</a:t>
            </a:r>
            <a:endParaRPr b="1" sz="3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4" name="Google Shape;2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4788" y="4611713"/>
            <a:ext cx="844275" cy="3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5"/>
          <p:cNvSpPr/>
          <p:nvPr/>
        </p:nvSpPr>
        <p:spPr>
          <a:xfrm>
            <a:off x="642500" y="1561675"/>
            <a:ext cx="2601300" cy="709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8D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ODPADY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množství a nakládání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55"/>
          <p:cNvSpPr/>
          <p:nvPr/>
        </p:nvSpPr>
        <p:spPr>
          <a:xfrm>
            <a:off x="641635" y="3113163"/>
            <a:ext cx="2601300" cy="647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8D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ODSUN ZDROJŮ</a:t>
            </a:r>
            <a:endParaRPr b="1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konec životního cyklu</a:t>
            </a:r>
            <a:endParaRPr b="1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55"/>
          <p:cNvSpPr/>
          <p:nvPr/>
        </p:nvSpPr>
        <p:spPr>
          <a:xfrm>
            <a:off x="641625" y="3858025"/>
            <a:ext cx="2601300" cy="816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8D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90 +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datových bodů</a:t>
            </a:r>
            <a:endParaRPr b="1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8" name="Google Shape;258;p55"/>
          <p:cNvSpPr/>
          <p:nvPr/>
        </p:nvSpPr>
        <p:spPr>
          <a:xfrm>
            <a:off x="642500" y="2368325"/>
            <a:ext cx="2601300" cy="647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8D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PŘÍLIV ZDROJŮ</a:t>
            </a:r>
            <a:endParaRPr b="1"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eko-design, výběr vhodných materiálů</a:t>
            </a:r>
            <a:endParaRPr b="1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9" name="Google Shape;25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900" y="1020598"/>
            <a:ext cx="3991800" cy="35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F4842"/>
            </a:gs>
            <a:gs pos="100000">
              <a:srgbClr val="C8DCBC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6"/>
          <p:cNvSpPr txBox="1"/>
          <p:nvPr/>
        </p:nvSpPr>
        <p:spPr>
          <a:xfrm>
            <a:off x="418625" y="352425"/>
            <a:ext cx="7353300" cy="3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cs" sz="7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Rámování cirkulární ekonomiky</a:t>
            </a:r>
            <a:endParaRPr i="0" sz="7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5" name="Google Shape;26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00" y="4274888"/>
            <a:ext cx="1200600" cy="4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6"/>
          <p:cNvPicPr preferRelativeResize="0"/>
          <p:nvPr/>
        </p:nvPicPr>
        <p:blipFill rotWithShape="1">
          <a:blip r:embed="rId4">
            <a:alphaModFix/>
          </a:blip>
          <a:srcRect b="4603" l="0" r="0" t="4603"/>
          <a:stretch/>
        </p:blipFill>
        <p:spPr>
          <a:xfrm>
            <a:off x="5377050" y="1904525"/>
            <a:ext cx="3428100" cy="3677700"/>
          </a:xfrm>
          <a:prstGeom prst="roundRect">
            <a:avLst>
              <a:gd fmla="val 5531" name="adj"/>
            </a:avLst>
          </a:prstGeom>
          <a:noFill/>
          <a:ln>
            <a:noFill/>
          </a:ln>
          <a:effectLst>
            <a:outerShdw blurRad="242888" rotWithShape="0" algn="bl" dir="13080000" dist="180975">
              <a:srgbClr val="000000">
                <a:alpha val="1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050" y="-4573"/>
            <a:ext cx="9144000" cy="51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7"/>
          <p:cNvSpPr/>
          <p:nvPr/>
        </p:nvSpPr>
        <p:spPr>
          <a:xfrm>
            <a:off x="-22800" y="-9650"/>
            <a:ext cx="9181500" cy="5158200"/>
          </a:xfrm>
          <a:prstGeom prst="rect">
            <a:avLst/>
          </a:prstGeom>
          <a:solidFill>
            <a:srgbClr val="C8DCBC">
              <a:alpha val="503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7"/>
          <p:cNvSpPr txBox="1"/>
          <p:nvPr>
            <p:ph idx="1" type="subTitle"/>
          </p:nvPr>
        </p:nvSpPr>
        <p:spPr>
          <a:xfrm>
            <a:off x="666713" y="1671600"/>
            <a:ext cx="7810500" cy="16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>
                <a:latin typeface="Source Sans Pro"/>
                <a:ea typeface="Source Sans Pro"/>
                <a:cs typeface="Source Sans Pro"/>
                <a:sym typeface="Source Sans Pro"/>
              </a:rPr>
              <a:t>Pojem cirkulární ekonomika byl poprvé použit v roce 1990 v knize Economics of Natural Resources and the Environment od Pearce a Turnera. 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84942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