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2"/>
  </p:notesMasterIdLst>
  <p:sldIdLst>
    <p:sldId id="256" r:id="rId2"/>
    <p:sldId id="257" r:id="rId3"/>
    <p:sldId id="289" r:id="rId4"/>
    <p:sldId id="2147374183" r:id="rId5"/>
    <p:sldId id="2147374184" r:id="rId6"/>
    <p:sldId id="2147374185" r:id="rId7"/>
    <p:sldId id="2147374186" r:id="rId8"/>
    <p:sldId id="2147374187" r:id="rId9"/>
    <p:sldId id="2147374188" r:id="rId10"/>
    <p:sldId id="2147374182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43C"/>
    <a:srgbClr val="233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118" d="100"/>
          <a:sy n="118" d="100"/>
        </p:scale>
        <p:origin x="648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79462-B57E-4FA2-9595-056C3245209C}" type="datetimeFigureOut">
              <a:rPr lang="sk-SK" smtClean="0"/>
              <a:t>28. 1. 2025</a:t>
            </a:fld>
            <a:endParaRPr lang="sk-SK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DED4F-B55C-4EF5-8F2F-79E56789C46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776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8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63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6F05F3D-7221-2B8C-A915-34C6D39D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5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BBB164F-4639-15A2-8FDF-19B2ADEC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1504B35-2CB9-2AD6-2CD9-92186A7B6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1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5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3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6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5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6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7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4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9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714DC30-4E04-48D1-84FD-2BADB3A08375}"/>
              </a:ext>
            </a:extLst>
          </p:cNvPr>
          <p:cNvSpPr txBox="1"/>
          <p:nvPr/>
        </p:nvSpPr>
        <p:spPr>
          <a:xfrm>
            <a:off x="755409" y="5840596"/>
            <a:ext cx="702607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sv-SE" altLang="cs-CZ" dirty="0">
                <a:latin typeface="+mj-lt"/>
              </a:rPr>
              <a:t>29. ledna 2025</a:t>
            </a:r>
            <a:r>
              <a:rPr lang="cs-CZ" altLang="cs-CZ" dirty="0">
                <a:latin typeface="+mj-lt"/>
              </a:rPr>
              <a:t> </a:t>
            </a:r>
          </a:p>
          <a:p>
            <a:pPr algn="l">
              <a:spcBef>
                <a:spcPts val="0"/>
              </a:spcBef>
            </a:pPr>
            <a:endParaRPr lang="cs-CZ" sz="1400" dirty="0"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cs-CZ" dirty="0">
                <a:latin typeface="+mj-lt"/>
              </a:rPr>
              <a:t>Skleněný sál, Na Františku 32, Praha 1</a:t>
            </a:r>
            <a:endParaRPr lang="cs-CZ" sz="2600" dirty="0">
              <a:latin typeface="+mj-lt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D2869901-AC20-97A5-2037-CF3C9D812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442" y="5828928"/>
            <a:ext cx="352425" cy="381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A767D1FB-A353-6BA0-6678-572CD7B8B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591" y="6345038"/>
            <a:ext cx="238125" cy="3810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EB58AEC-C431-4D01-89B0-F1A5DC3A5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BFB9283-0AE6-08F5-25C9-31AF5D32760F}"/>
              </a:ext>
            </a:extLst>
          </p:cNvPr>
          <p:cNvSpPr txBox="1">
            <a:spLocks/>
          </p:cNvSpPr>
          <p:nvPr/>
        </p:nvSpPr>
        <p:spPr>
          <a:xfrm>
            <a:off x="437772" y="3561602"/>
            <a:ext cx="8310993" cy="189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bg1"/>
                </a:solidFill>
                <a:sym typeface="Wingdings" panose="05000000000000000000" pitchFamily="2" charset="2"/>
              </a:rPr>
              <a:t>Děkuji za pozornost  </a:t>
            </a:r>
          </a:p>
          <a:p>
            <a:r>
              <a:rPr lang="cs-CZ" sz="3200" dirty="0">
                <a:solidFill>
                  <a:schemeClr val="bg1"/>
                </a:solidFill>
                <a:sym typeface="Wingdings" panose="05000000000000000000" pitchFamily="2" charset="2"/>
              </a:rPr>
              <a:t>lenmyn@seznam.cz</a:t>
            </a:r>
          </a:p>
        </p:txBody>
      </p:sp>
    </p:spTree>
    <p:extLst>
      <p:ext uri="{BB962C8B-B14F-4D97-AF65-F5344CB8AC3E}">
        <p14:creationId xmlns:p14="http://schemas.microsoft.com/office/powerpoint/2010/main" val="363612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F3445-8DB7-91D2-E271-26B2A4BA53C7}"/>
              </a:ext>
            </a:extLst>
          </p:cNvPr>
          <p:cNvSpPr txBox="1">
            <a:spLocks/>
          </p:cNvSpPr>
          <p:nvPr/>
        </p:nvSpPr>
        <p:spPr>
          <a:xfrm>
            <a:off x="6010417" y="1136342"/>
            <a:ext cx="5345329" cy="21860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cs-CZ" dirty="0">
                <a:solidFill>
                  <a:srgbClr val="0070C0"/>
                </a:solidFill>
                <a:latin typeface="+mn-lt"/>
              </a:rPr>
              <a:t>Cirkulární audit a dekarbonizace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71C94B-1DB8-C8CB-08FE-9393B5D791DF}"/>
              </a:ext>
            </a:extLst>
          </p:cNvPr>
          <p:cNvSpPr txBox="1">
            <a:spLocks/>
          </p:cNvSpPr>
          <p:nvPr/>
        </p:nvSpPr>
        <p:spPr>
          <a:xfrm>
            <a:off x="421974" y="3855038"/>
            <a:ext cx="5481911" cy="1729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altLang="cs-CZ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Lenka Mynářová</a:t>
            </a:r>
          </a:p>
          <a:p>
            <a:pPr algn="l">
              <a:spcBef>
                <a:spcPts val="0"/>
              </a:spcBef>
            </a:pPr>
            <a:r>
              <a:rPr lang="cs-CZ" altLang="cs-CZ" dirty="0">
                <a:solidFill>
                  <a:schemeClr val="bg1"/>
                </a:solidFill>
                <a:latin typeface="Calibri" panose="020F0502020204030204" pitchFamily="34" charset="0"/>
              </a:rPr>
              <a:t>nezávislý expert </a:t>
            </a:r>
          </a:p>
          <a:p>
            <a:pPr algn="l">
              <a:spcBef>
                <a:spcPts val="0"/>
              </a:spcBef>
            </a:pPr>
            <a:endParaRPr lang="cs-CZ" altLang="cs-CZ" dirty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cs-CZ" sz="2600" dirty="0">
                <a:solidFill>
                  <a:schemeClr val="bg1"/>
                </a:solidFill>
                <a:latin typeface="+mj-lt"/>
              </a:rPr>
              <a:t>29. 1. 2025</a:t>
            </a:r>
          </a:p>
        </p:txBody>
      </p:sp>
    </p:spTree>
    <p:extLst>
      <p:ext uri="{BB962C8B-B14F-4D97-AF65-F5344CB8AC3E}">
        <p14:creationId xmlns:p14="http://schemas.microsoft.com/office/powerpoint/2010/main" val="4689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FEAAC7C-EE54-4A85-A665-AE7F5934A794}"/>
              </a:ext>
            </a:extLst>
          </p:cNvPr>
          <p:cNvSpPr txBox="1"/>
          <p:nvPr/>
        </p:nvSpPr>
        <p:spPr>
          <a:xfrm>
            <a:off x="1487424" y="4357075"/>
            <a:ext cx="92171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altLang="cs-CZ" sz="4000" b="1" dirty="0">
                <a:solidFill>
                  <a:srgbClr val="40743C"/>
                </a:solidFill>
              </a:rPr>
              <a:t>PhDr. Lenka Mynářová </a:t>
            </a:r>
          </a:p>
          <a:p>
            <a:pPr algn="ctr">
              <a:spcBef>
                <a:spcPts val="0"/>
              </a:spcBef>
            </a:pPr>
            <a:r>
              <a:rPr lang="cs-CZ" altLang="cs-CZ" sz="2800" b="1" dirty="0">
                <a:solidFill>
                  <a:srgbClr val="40743C"/>
                </a:solidFill>
              </a:rPr>
              <a:t>CEO, </a:t>
            </a:r>
            <a:r>
              <a:rPr lang="cs-CZ" altLang="cs-CZ" sz="2800" b="1" dirty="0" err="1">
                <a:solidFill>
                  <a:srgbClr val="40743C"/>
                </a:solidFill>
              </a:rPr>
              <a:t>Datamar</a:t>
            </a:r>
            <a:r>
              <a:rPr lang="cs-CZ" altLang="cs-CZ" sz="2800" b="1" dirty="0">
                <a:solidFill>
                  <a:srgbClr val="40743C"/>
                </a:solidFill>
              </a:rPr>
              <a:t> International s.r.o., nezávislý expert </a:t>
            </a:r>
          </a:p>
        </p:txBody>
      </p:sp>
      <p:pic>
        <p:nvPicPr>
          <p:cNvPr id="6" name="Grafický objekt 8">
            <a:extLst>
              <a:ext uri="{FF2B5EF4-FFF2-40B4-BE49-F238E27FC236}">
                <a16:creationId xmlns:a16="http://schemas.microsoft.com/office/drawing/2014/main" id="{14738D3F-7721-49FD-AD11-5F03539D0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3043" y="1722194"/>
            <a:ext cx="2165428" cy="2160000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1878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5E3185D-8568-4875-8526-B26CEC41220B}"/>
              </a:ext>
            </a:extLst>
          </p:cNvPr>
          <p:cNvSpPr txBox="1"/>
          <p:nvPr/>
        </p:nvSpPr>
        <p:spPr>
          <a:xfrm>
            <a:off x="871133" y="4518763"/>
            <a:ext cx="1085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2"/>
            <a:endParaRPr lang="cs-CZ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CD2946-E9FB-1534-914B-AA9F1062F5A8}"/>
              </a:ext>
            </a:extLst>
          </p:cNvPr>
          <p:cNvSpPr txBox="1">
            <a:spLocks/>
          </p:cNvSpPr>
          <p:nvPr/>
        </p:nvSpPr>
        <p:spPr>
          <a:xfrm>
            <a:off x="768485" y="626250"/>
            <a:ext cx="10184860" cy="6675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500" dirty="0">
                <a:solidFill>
                  <a:schemeClr val="accent4">
                    <a:lumMod val="75000"/>
                  </a:schemeClr>
                </a:solidFill>
                <a:cs typeface="Calibri" panose="020F0502020204030204" pitchFamily="34" charset="0"/>
              </a:rPr>
              <a:t>ZÁKLADNÍ PRINCIPY ZELENÉ TRANZICE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BA0D207-36A9-CC8B-99BC-70DD99E786BD}"/>
              </a:ext>
            </a:extLst>
          </p:cNvPr>
          <p:cNvSpPr/>
          <p:nvPr/>
        </p:nvSpPr>
        <p:spPr>
          <a:xfrm>
            <a:off x="2436780" y="1702341"/>
            <a:ext cx="6848271" cy="642026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Zvýšení materiálové účinnosti, snížení spotřeby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3A9E0FE-9F20-87E6-4B4A-0A13B65F87FF}"/>
              </a:ext>
            </a:extLst>
          </p:cNvPr>
          <p:cNvSpPr/>
          <p:nvPr/>
        </p:nvSpPr>
        <p:spPr>
          <a:xfrm>
            <a:off x="2441644" y="4821677"/>
            <a:ext cx="6838543" cy="642026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Trasování toků, digitální pasy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AC1CDF8F-47B4-3559-8310-A802FB9E50A5}"/>
              </a:ext>
            </a:extLst>
          </p:cNvPr>
          <p:cNvSpPr/>
          <p:nvPr/>
        </p:nvSpPr>
        <p:spPr>
          <a:xfrm rot="10800000">
            <a:off x="2963691" y="2607013"/>
            <a:ext cx="664723" cy="1838527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AF04C54-B977-7475-16C4-EDC5160D3DED}"/>
              </a:ext>
            </a:extLst>
          </p:cNvPr>
          <p:cNvSpPr txBox="1"/>
          <p:nvPr/>
        </p:nvSpPr>
        <p:spPr>
          <a:xfrm>
            <a:off x="3540866" y="3208507"/>
            <a:ext cx="16245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j-lt"/>
                <a:cs typeface="Calibri" panose="020F0502020204030204" pitchFamily="34" charset="0"/>
              </a:rPr>
              <a:t>Zvýšení spotřeby NEprimárních materiálů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D1F70A12-6C8D-26AA-1AA4-912455C8F516}"/>
              </a:ext>
            </a:extLst>
          </p:cNvPr>
          <p:cNvSpPr/>
          <p:nvPr/>
        </p:nvSpPr>
        <p:spPr>
          <a:xfrm rot="10800000" flipV="1">
            <a:off x="7542169" y="2607013"/>
            <a:ext cx="664723" cy="183852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8B419FE-E22F-BAE9-DF46-1588DC4DC495}"/>
              </a:ext>
            </a:extLst>
          </p:cNvPr>
          <p:cNvSpPr txBox="1"/>
          <p:nvPr/>
        </p:nvSpPr>
        <p:spPr>
          <a:xfrm>
            <a:off x="8129080" y="3208507"/>
            <a:ext cx="16245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>
                <a:latin typeface="+mj-lt"/>
                <a:cs typeface="Calibri" panose="020F0502020204030204" pitchFamily="34" charset="0"/>
              </a:rPr>
              <a:t>Snížení spotřeby primárních materiálů</a:t>
            </a:r>
          </a:p>
        </p:txBody>
      </p:sp>
    </p:spTree>
    <p:extLst>
      <p:ext uri="{BB962C8B-B14F-4D97-AF65-F5344CB8AC3E}">
        <p14:creationId xmlns:p14="http://schemas.microsoft.com/office/powerpoint/2010/main" val="290386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EDF1-047A-5BFC-14F3-16A08A3F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7FBB417-9369-A975-B1CE-6B5CE218EE28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5B92FE39-BE64-D39C-235A-447C993D2B38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77B8580-4F0A-EE5B-3758-6C0B455DF95C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052BD1F-1F5A-BE84-CB84-E7CECDFBFF03}"/>
              </a:ext>
            </a:extLst>
          </p:cNvPr>
          <p:cNvSpPr txBox="1"/>
          <p:nvPr/>
        </p:nvSpPr>
        <p:spPr>
          <a:xfrm>
            <a:off x="871133" y="4518763"/>
            <a:ext cx="1085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2"/>
            <a:endParaRPr lang="cs-CZ" sz="18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92505F-3F7A-1528-C774-118C7A456D28}"/>
              </a:ext>
            </a:extLst>
          </p:cNvPr>
          <p:cNvSpPr txBox="1"/>
          <p:nvPr/>
        </p:nvSpPr>
        <p:spPr>
          <a:xfrm>
            <a:off x="6566170" y="1731523"/>
            <a:ext cx="4156215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  <a:cs typeface="Calibri" panose="020F0502020204030204" pitchFamily="34" charset="0"/>
              </a:rPr>
              <a:t>0. Odmítnout (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Refuse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)</a:t>
            </a:r>
          </a:p>
          <a:p>
            <a:endParaRPr lang="cs-CZ" sz="700" b="1" dirty="0">
              <a:latin typeface="+mj-lt"/>
              <a:cs typeface="Calibri" panose="020F0502020204030204" pitchFamily="34" charset="0"/>
            </a:endParaRPr>
          </a:p>
          <a:p>
            <a:r>
              <a:rPr lang="cs-CZ" b="1" dirty="0">
                <a:latin typeface="+mj-lt"/>
                <a:cs typeface="Calibri" panose="020F0502020204030204" pitchFamily="34" charset="0"/>
              </a:rPr>
              <a:t>  1. Přehodnotit (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Rethink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)</a:t>
            </a:r>
          </a:p>
          <a:p>
            <a:endParaRPr lang="cs-CZ" sz="700" b="1" dirty="0">
              <a:latin typeface="+mj-lt"/>
              <a:cs typeface="Calibri" panose="020F0502020204030204" pitchFamily="34" charset="0"/>
            </a:endParaRPr>
          </a:p>
          <a:p>
            <a:r>
              <a:rPr lang="cs-CZ" b="1" dirty="0">
                <a:latin typeface="+mj-lt"/>
                <a:cs typeface="Calibri" panose="020F0502020204030204" pitchFamily="34" charset="0"/>
              </a:rPr>
              <a:t>    2. Omezit (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Reduce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marL="342900" indent="-342900">
              <a:buAutoNum type="arabicPeriod"/>
            </a:pPr>
            <a:endParaRPr lang="cs-CZ" sz="700" b="1" dirty="0">
              <a:latin typeface="+mj-lt"/>
              <a:cs typeface="Calibri" panose="020F0502020204030204" pitchFamily="34" charset="0"/>
            </a:endParaRPr>
          </a:p>
          <a:p>
            <a:r>
              <a:rPr lang="cs-CZ" b="1" dirty="0">
                <a:latin typeface="+mj-lt"/>
                <a:cs typeface="Calibri" panose="020F0502020204030204" pitchFamily="34" charset="0"/>
              </a:rPr>
              <a:t>      3. Opětovně použít (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Reuse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)</a:t>
            </a:r>
          </a:p>
          <a:p>
            <a:endParaRPr lang="cs-CZ" sz="700" b="1" dirty="0">
              <a:latin typeface="+mj-lt"/>
              <a:cs typeface="Calibri" panose="020F0502020204030204" pitchFamily="34" charset="0"/>
            </a:endParaRPr>
          </a:p>
          <a:p>
            <a:r>
              <a:rPr lang="cs-CZ" b="1" dirty="0">
                <a:latin typeface="+mj-lt"/>
                <a:cs typeface="Calibri" panose="020F0502020204030204" pitchFamily="34" charset="0"/>
              </a:rPr>
              <a:t>       4. Opravit (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Repair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marL="342900" indent="-342900">
              <a:buAutoNum type="arabicPeriod"/>
            </a:pPr>
            <a:endParaRPr lang="cs-CZ" sz="700" b="1" dirty="0">
              <a:latin typeface="+mj-lt"/>
              <a:cs typeface="Calibri" panose="020F0502020204030204" pitchFamily="34" charset="0"/>
            </a:endParaRPr>
          </a:p>
          <a:p>
            <a:r>
              <a:rPr lang="cs-CZ" b="1" dirty="0">
                <a:latin typeface="+mj-lt"/>
                <a:cs typeface="Calibri" panose="020F0502020204030204" pitchFamily="34" charset="0"/>
              </a:rPr>
              <a:t>       5. Renovovat (Refurbish)</a:t>
            </a:r>
          </a:p>
          <a:p>
            <a:pPr marL="342900" indent="-342900">
              <a:buAutoNum type="arabicPeriod"/>
            </a:pPr>
            <a:endParaRPr lang="cs-CZ" sz="700" b="1" dirty="0">
              <a:latin typeface="+mj-lt"/>
              <a:cs typeface="Calibri" panose="020F0502020204030204" pitchFamily="34" charset="0"/>
            </a:endParaRPr>
          </a:p>
          <a:p>
            <a:r>
              <a:rPr lang="cs-CZ" b="1" dirty="0">
                <a:latin typeface="+mj-lt"/>
                <a:cs typeface="Calibri" panose="020F0502020204030204" pitchFamily="34" charset="0"/>
              </a:rPr>
              <a:t>      6. Repasovat (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R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e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manufacture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)</a:t>
            </a:r>
          </a:p>
          <a:p>
            <a:endParaRPr lang="cs-CZ" sz="700" b="1" dirty="0">
              <a:latin typeface="+mj-lt"/>
              <a:cs typeface="Calibri" panose="020F0502020204030204" pitchFamily="34" charset="0"/>
            </a:endParaRPr>
          </a:p>
          <a:p>
            <a:r>
              <a:rPr lang="cs-CZ" sz="700" b="1" dirty="0">
                <a:latin typeface="+mj-lt"/>
                <a:cs typeface="Calibri" panose="020F0502020204030204" pitchFamily="34" charset="0"/>
              </a:rPr>
              <a:t>           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7. Předefinovat (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Repurpose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)</a:t>
            </a:r>
          </a:p>
          <a:p>
            <a:endParaRPr lang="cs-CZ" sz="700" b="1" dirty="0">
              <a:latin typeface="+mj-lt"/>
              <a:cs typeface="Calibri" panose="020F0502020204030204" pitchFamily="34" charset="0"/>
            </a:endParaRPr>
          </a:p>
          <a:p>
            <a:r>
              <a:rPr lang="cs-CZ" b="1" dirty="0">
                <a:latin typeface="+mj-lt"/>
                <a:cs typeface="Calibri" panose="020F0502020204030204" pitchFamily="34" charset="0"/>
              </a:rPr>
              <a:t>  8. Recyklovat (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Recycle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marL="342900" indent="-342900">
              <a:buAutoNum type="arabicPeriod"/>
            </a:pPr>
            <a:endParaRPr lang="cs-CZ" sz="700" b="1" dirty="0">
              <a:latin typeface="+mj-lt"/>
              <a:cs typeface="Calibri" panose="020F0502020204030204" pitchFamily="34" charset="0"/>
            </a:endParaRPr>
          </a:p>
          <a:p>
            <a:r>
              <a:rPr lang="cs-CZ" b="1" dirty="0">
                <a:latin typeface="+mj-lt"/>
                <a:cs typeface="Calibri" panose="020F0502020204030204" pitchFamily="34" charset="0"/>
              </a:rPr>
              <a:t>9. Spalování (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Recovery</a:t>
            </a:r>
            <a:r>
              <a:rPr lang="cs-CZ" b="1" dirty="0">
                <a:latin typeface="+mj-lt"/>
                <a:cs typeface="Calibri" panose="020F0502020204030204" pitchFamily="34" charset="0"/>
              </a:rPr>
              <a:t>)</a:t>
            </a:r>
          </a:p>
          <a:p>
            <a:r>
              <a:rPr lang="cs-CZ" sz="1600" b="1" dirty="0">
                <a:latin typeface="+mj-lt"/>
                <a:cs typeface="Calibri" panose="020F0502020204030204" pitchFamily="34" charset="0"/>
              </a:rPr>
              <a:t>(již není cirkulární)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F503FD36-6DF5-5570-3E3C-65D3364D62C0}"/>
              </a:ext>
            </a:extLst>
          </p:cNvPr>
          <p:cNvSpPr txBox="1">
            <a:spLocks/>
          </p:cNvSpPr>
          <p:nvPr/>
        </p:nvSpPr>
        <p:spPr>
          <a:xfrm>
            <a:off x="1070043" y="606794"/>
            <a:ext cx="10097310" cy="6675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500" dirty="0">
                <a:solidFill>
                  <a:schemeClr val="accent4">
                    <a:lumMod val="75000"/>
                  </a:schemeClr>
                </a:solidFill>
                <a:cs typeface="Calibri" panose="020F0502020204030204" pitchFamily="34" charset="0"/>
              </a:rPr>
              <a:t>9 STRATEGIÍ CIRKULÁRNÍCH AKTIVIT (9 R)</a:t>
            </a:r>
          </a:p>
        </p:txBody>
      </p:sp>
      <p:pic>
        <p:nvPicPr>
          <p:cNvPr id="15" name="Grafický objekt 14" descr="Tenká šipka zatočená ve směru hodinových ručiček obrys">
            <a:extLst>
              <a:ext uri="{FF2B5EF4-FFF2-40B4-BE49-F238E27FC236}">
                <a16:creationId xmlns:a16="http://schemas.microsoft.com/office/drawing/2014/main" id="{36936D74-DF3C-655A-C081-6F107B836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88979" flipH="1" flipV="1">
            <a:off x="3858636" y="1884812"/>
            <a:ext cx="4030495" cy="4030495"/>
          </a:xfrm>
          <a:prstGeom prst="rect">
            <a:avLst/>
          </a:prstGeom>
        </p:spPr>
      </p:pic>
      <p:pic>
        <p:nvPicPr>
          <p:cNvPr id="16" name="Grafický objekt 15" descr="Kruhová šipka obrys">
            <a:extLst>
              <a:ext uri="{FF2B5EF4-FFF2-40B4-BE49-F238E27FC236}">
                <a16:creationId xmlns:a16="http://schemas.microsoft.com/office/drawing/2014/main" id="{391F8950-7DAA-73B6-481D-58BFAE076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2289" y="2057400"/>
            <a:ext cx="2911813" cy="2911813"/>
          </a:xfrm>
          <a:prstGeom prst="rect">
            <a:avLst/>
          </a:prstGeom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0EA4AD1E-F677-3819-4568-D682E006D560}"/>
              </a:ext>
            </a:extLst>
          </p:cNvPr>
          <p:cNvCxnSpPr/>
          <p:nvPr/>
        </p:nvCxnSpPr>
        <p:spPr>
          <a:xfrm>
            <a:off x="6556444" y="5165387"/>
            <a:ext cx="30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0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9ACB6-EAD3-B71D-9F7F-E44D85459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D3D4D08-2832-D69D-F3AE-ED18178E549B}"/>
              </a:ext>
            </a:extLst>
          </p:cNvPr>
          <p:cNvSpPr txBox="1">
            <a:spLocks/>
          </p:cNvSpPr>
          <p:nvPr/>
        </p:nvSpPr>
        <p:spPr>
          <a:xfrm>
            <a:off x="484496" y="594993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5E248EF5-D0CB-25C5-49A4-F120125C6B74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3AA0959F-3269-B8FB-14B2-3BA4ECFB21D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72E433CD-18FD-61B9-DA31-9AFAA8A6B01E}"/>
              </a:ext>
            </a:extLst>
          </p:cNvPr>
          <p:cNvSpPr txBox="1">
            <a:spLocks/>
          </p:cNvSpPr>
          <p:nvPr/>
        </p:nvSpPr>
        <p:spPr>
          <a:xfrm>
            <a:off x="1524000" y="2279075"/>
            <a:ext cx="9144000" cy="7462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000" dirty="0"/>
              <a:t>Materiálová efektivita = cirkularita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A64B008-77D0-4B95-6806-8A04D29F092E}"/>
              </a:ext>
            </a:extLst>
          </p:cNvPr>
          <p:cNvSpPr/>
          <p:nvPr/>
        </p:nvSpPr>
        <p:spPr>
          <a:xfrm>
            <a:off x="3151761" y="3813243"/>
            <a:ext cx="5894961" cy="7782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dirty="0">
                <a:solidFill>
                  <a:schemeClr val="bg1"/>
                </a:solidFill>
              </a:rPr>
              <a:t>Ekodesign a dekarbonizace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726B57E4-ECEB-6A8A-CF81-514A23591EA8}"/>
              </a:ext>
            </a:extLst>
          </p:cNvPr>
          <p:cNvSpPr/>
          <p:nvPr/>
        </p:nvSpPr>
        <p:spPr>
          <a:xfrm>
            <a:off x="4824919" y="3025307"/>
            <a:ext cx="554477" cy="54474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7C191C2C-C4B3-96CB-B8FE-E6D44F33D44C}"/>
              </a:ext>
            </a:extLst>
          </p:cNvPr>
          <p:cNvSpPr/>
          <p:nvPr/>
        </p:nvSpPr>
        <p:spPr>
          <a:xfrm>
            <a:off x="7506518" y="3022064"/>
            <a:ext cx="554477" cy="54474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4E2F95B-1A40-B8BD-C34A-6C83296AE241}"/>
              </a:ext>
            </a:extLst>
          </p:cNvPr>
          <p:cNvSpPr txBox="1">
            <a:spLocks/>
          </p:cNvSpPr>
          <p:nvPr/>
        </p:nvSpPr>
        <p:spPr>
          <a:xfrm>
            <a:off x="768485" y="626250"/>
            <a:ext cx="10184860" cy="6675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500" dirty="0">
                <a:solidFill>
                  <a:schemeClr val="accent4">
                    <a:lumMod val="75000"/>
                  </a:schemeClr>
                </a:solidFill>
                <a:cs typeface="Calibri" panose="020F0502020204030204" pitchFamily="34" charset="0"/>
              </a:rPr>
              <a:t>ZÁKLADNÍ VAZBY</a:t>
            </a:r>
          </a:p>
        </p:txBody>
      </p:sp>
    </p:spTree>
    <p:extLst>
      <p:ext uri="{BB962C8B-B14F-4D97-AF65-F5344CB8AC3E}">
        <p14:creationId xmlns:p14="http://schemas.microsoft.com/office/powerpoint/2010/main" val="80764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3F45-F9B6-D57C-955E-6DFCDAF09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4851D8D-979F-FFAE-77C3-55ED6D6ADECC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D6AF1C58-8859-6469-77AF-CE08BBE160C7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9DEDBA22-0EC0-2824-F269-1C3654C60C0C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E019B7-DD38-66BB-AD50-5E30A486DF94}"/>
              </a:ext>
            </a:extLst>
          </p:cNvPr>
          <p:cNvSpPr txBox="1"/>
          <p:nvPr/>
        </p:nvSpPr>
        <p:spPr>
          <a:xfrm>
            <a:off x="871133" y="4518763"/>
            <a:ext cx="1085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2"/>
            <a:endParaRPr lang="cs-CZ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2A3DD3-1C1C-29B9-F5D2-9BA6D5FEBDCE}"/>
              </a:ext>
            </a:extLst>
          </p:cNvPr>
          <p:cNvSpPr txBox="1">
            <a:spLocks/>
          </p:cNvSpPr>
          <p:nvPr/>
        </p:nvSpPr>
        <p:spPr>
          <a:xfrm>
            <a:off x="622570" y="840261"/>
            <a:ext cx="11089532" cy="579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chemeClr val="accent4">
                    <a:lumMod val="75000"/>
                  </a:schemeClr>
                </a:solidFill>
              </a:rPr>
              <a:t>JAK SPOLU SOUVISÍ CIRKULARITA A DEKARBONIZACE?</a:t>
            </a:r>
          </a:p>
        </p:txBody>
      </p:sp>
      <p:sp>
        <p:nvSpPr>
          <p:cNvPr id="6" name="Šipka: pětiúhelník 5">
            <a:extLst>
              <a:ext uri="{FF2B5EF4-FFF2-40B4-BE49-F238E27FC236}">
                <a16:creationId xmlns:a16="http://schemas.microsoft.com/office/drawing/2014/main" id="{A2E268BB-960C-35E7-B9BA-1533E00D5F01}"/>
              </a:ext>
            </a:extLst>
          </p:cNvPr>
          <p:cNvSpPr/>
          <p:nvPr/>
        </p:nvSpPr>
        <p:spPr>
          <a:xfrm>
            <a:off x="1322963" y="1984444"/>
            <a:ext cx="3015574" cy="1080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Cirkulární vstupy </a:t>
            </a: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= druhotné suroviny </a:t>
            </a: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87DAFBEA-A6D4-1DDE-0100-D5867B5A4AD7}"/>
              </a:ext>
            </a:extLst>
          </p:cNvPr>
          <p:cNvSpPr/>
          <p:nvPr/>
        </p:nvSpPr>
        <p:spPr>
          <a:xfrm>
            <a:off x="1329448" y="3060971"/>
            <a:ext cx="3015574" cy="107004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Lineární vstupy </a:t>
            </a: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= primární (</a:t>
            </a:r>
            <a:r>
              <a:rPr lang="en-US" sz="1500" noProof="0" dirty="0">
                <a:solidFill>
                  <a:schemeClr val="tx1"/>
                </a:solidFill>
              </a:rPr>
              <a:t>virgin</a:t>
            </a:r>
            <a:r>
              <a:rPr lang="cs-CZ" sz="1500" dirty="0">
                <a:solidFill>
                  <a:schemeClr val="tx1"/>
                </a:solidFill>
              </a:rPr>
              <a:t>) materiály </a:t>
            </a: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323DF283-FEB2-4FC6-B313-61A2BEDB6A3B}"/>
              </a:ext>
            </a:extLst>
          </p:cNvPr>
          <p:cNvSpPr/>
          <p:nvPr/>
        </p:nvSpPr>
        <p:spPr>
          <a:xfrm rot="5400000">
            <a:off x="2449749" y="3017198"/>
            <a:ext cx="794424" cy="3022059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500" b="1" dirty="0">
                <a:solidFill>
                  <a:schemeClr val="bg1"/>
                </a:solidFill>
              </a:rPr>
              <a:t>Nákup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2D11459-8228-2656-0A64-F3A68B368BA0}"/>
              </a:ext>
            </a:extLst>
          </p:cNvPr>
          <p:cNvSpPr/>
          <p:nvPr/>
        </p:nvSpPr>
        <p:spPr>
          <a:xfrm>
            <a:off x="4348264" y="1955257"/>
            <a:ext cx="3035030" cy="2178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Produkt a jeho ekodesign</a:t>
            </a:r>
          </a:p>
          <a:p>
            <a:pPr algn="ctr"/>
            <a:endParaRPr lang="cs-CZ" sz="15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cs-CZ" sz="1500" dirty="0">
                <a:solidFill>
                  <a:schemeClr val="tx1"/>
                </a:solidFill>
              </a:rPr>
              <a:t>ESPR</a:t>
            </a:r>
          </a:p>
          <a:p>
            <a:pPr algn="ctr"/>
            <a:endParaRPr lang="cs-CZ" sz="5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cs-CZ" sz="1500" dirty="0">
                <a:solidFill>
                  <a:schemeClr val="tx1"/>
                </a:solidFill>
              </a:rPr>
              <a:t>11 finálních produktových kategorií</a:t>
            </a:r>
          </a:p>
          <a:p>
            <a:pPr marL="285750" indent="-285750" algn="ctr">
              <a:buFontTx/>
              <a:buChar char="-"/>
            </a:pPr>
            <a:endParaRPr lang="cs-CZ" sz="5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cs-CZ" sz="1500" dirty="0">
                <a:solidFill>
                  <a:schemeClr val="tx1"/>
                </a:solidFill>
              </a:rPr>
              <a:t>7 mezi produktů</a:t>
            </a:r>
          </a:p>
          <a:p>
            <a:pPr marL="285750" indent="-285750" algn="ctr">
              <a:buFontTx/>
              <a:buChar char="-"/>
            </a:pPr>
            <a:endParaRPr lang="cs-CZ" sz="5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cs-CZ" sz="1500" dirty="0">
                <a:solidFill>
                  <a:schemeClr val="tx1"/>
                </a:solidFill>
              </a:rPr>
              <a:t>CPR pro stavebnictví</a:t>
            </a:r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D8D7219E-8C08-E366-D239-855B1C138CEF}"/>
              </a:ext>
            </a:extLst>
          </p:cNvPr>
          <p:cNvSpPr/>
          <p:nvPr/>
        </p:nvSpPr>
        <p:spPr>
          <a:xfrm rot="5400000">
            <a:off x="5471809" y="3017198"/>
            <a:ext cx="794424" cy="3022059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500" b="1" dirty="0">
                <a:solidFill>
                  <a:schemeClr val="bg1"/>
                </a:solidFill>
              </a:rPr>
              <a:t>Vývoj a výroba</a:t>
            </a:r>
          </a:p>
          <a:p>
            <a:pPr algn="ctr"/>
            <a:r>
              <a:rPr lang="cs-CZ" sz="1500" b="1" dirty="0">
                <a:solidFill>
                  <a:schemeClr val="bg1"/>
                </a:solidFill>
              </a:rPr>
              <a:t>Užití</a:t>
            </a: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B689E974-22E2-BA27-0F4F-A0E089F67DC6}"/>
              </a:ext>
            </a:extLst>
          </p:cNvPr>
          <p:cNvSpPr/>
          <p:nvPr/>
        </p:nvSpPr>
        <p:spPr>
          <a:xfrm>
            <a:off x="7380052" y="1952020"/>
            <a:ext cx="3015574" cy="1116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Cirkulární výstupy </a:t>
            </a: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= znovupoužitelné materiály designované pro tento účel</a:t>
            </a:r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FEDEF1FD-6D83-7C42-3618-31F312E84A1B}"/>
              </a:ext>
            </a:extLst>
          </p:cNvPr>
          <p:cNvSpPr/>
          <p:nvPr/>
        </p:nvSpPr>
        <p:spPr>
          <a:xfrm>
            <a:off x="7386537" y="3067459"/>
            <a:ext cx="3015574" cy="107004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Lineární výstupy </a:t>
            </a: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= odpady, nerecyklovatelné obaly apod.</a:t>
            </a:r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250DB3ED-2587-037A-2984-05FE8A7CC415}"/>
              </a:ext>
            </a:extLst>
          </p:cNvPr>
          <p:cNvSpPr/>
          <p:nvPr/>
        </p:nvSpPr>
        <p:spPr>
          <a:xfrm rot="5400000">
            <a:off x="8497110" y="3017198"/>
            <a:ext cx="794424" cy="3022059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500" b="1" dirty="0">
                <a:solidFill>
                  <a:schemeClr val="bg1"/>
                </a:solidFill>
              </a:rPr>
              <a:t>End of life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241EB00-1DAC-6B2C-2752-FFA4310976C6}"/>
              </a:ext>
            </a:extLst>
          </p:cNvPr>
          <p:cNvSpPr/>
          <p:nvPr/>
        </p:nvSpPr>
        <p:spPr>
          <a:xfrm>
            <a:off x="1280806" y="5321029"/>
            <a:ext cx="9147245" cy="6128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Cirkulární vstupy a výstupy mají jinak počítánu uhlíkovou stopu – podle typu druhotné suroviny</a:t>
            </a:r>
          </a:p>
        </p:txBody>
      </p:sp>
    </p:spTree>
    <p:extLst>
      <p:ext uri="{BB962C8B-B14F-4D97-AF65-F5344CB8AC3E}">
        <p14:creationId xmlns:p14="http://schemas.microsoft.com/office/powerpoint/2010/main" val="227009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03719-B918-0123-F61E-B8E1D1B19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244A0DF-593F-54D1-7D5D-1D7417C61F3B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F3F8B9B4-5E4A-282F-8882-84E6B98E1213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0749A76B-DA81-F13E-2738-B834E37E566F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34D0F71-DC74-11DA-4865-96F9358E61BC}"/>
              </a:ext>
            </a:extLst>
          </p:cNvPr>
          <p:cNvSpPr txBox="1"/>
          <p:nvPr/>
        </p:nvSpPr>
        <p:spPr>
          <a:xfrm>
            <a:off x="871133" y="4518763"/>
            <a:ext cx="1085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2"/>
            <a:endParaRPr lang="cs-CZ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DDA688-515A-7930-7446-73EB63CA8F54}"/>
              </a:ext>
            </a:extLst>
          </p:cNvPr>
          <p:cNvSpPr txBox="1">
            <a:spLocks/>
          </p:cNvSpPr>
          <p:nvPr/>
        </p:nvSpPr>
        <p:spPr>
          <a:xfrm>
            <a:off x="881973" y="840261"/>
            <a:ext cx="10304835" cy="5799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500" dirty="0">
                <a:solidFill>
                  <a:schemeClr val="accent4">
                    <a:lumMod val="75000"/>
                  </a:schemeClr>
                </a:solidFill>
              </a:rPr>
              <a:t>KLÍČOVÉ VÝZVY V „E“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483FE67B-CD63-A6FB-49CC-29DF9654AE3D}"/>
              </a:ext>
            </a:extLst>
          </p:cNvPr>
          <p:cNvSpPr txBox="1">
            <a:spLocks/>
          </p:cNvSpPr>
          <p:nvPr/>
        </p:nvSpPr>
        <p:spPr>
          <a:xfrm>
            <a:off x="1524000" y="1880238"/>
            <a:ext cx="9144000" cy="24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cs-CZ" sz="2500" dirty="0"/>
              <a:t>Dopadové analýzy legislativ v rámci dvojí významnosti</a:t>
            </a:r>
          </a:p>
          <a:p>
            <a:pPr marL="457200" indent="-457200">
              <a:buFontTx/>
              <a:buChar char="-"/>
            </a:pPr>
            <a:endParaRPr lang="cs-CZ" sz="2000" dirty="0"/>
          </a:p>
          <a:p>
            <a:pPr marL="457200" indent="-457200">
              <a:buFontTx/>
              <a:buChar char="-"/>
            </a:pPr>
            <a:r>
              <a:rPr lang="cs-CZ" sz="2500" dirty="0"/>
              <a:t>Nutnost akčních plánů a strategií pro klíčové prvky udržitelnosti (např. Digitální pasy produktů)</a:t>
            </a:r>
          </a:p>
          <a:p>
            <a:pPr marL="457200" indent="-457200">
              <a:buFontTx/>
              <a:buChar char="-"/>
            </a:pPr>
            <a:endParaRPr lang="cs-CZ" sz="2000" dirty="0"/>
          </a:p>
          <a:p>
            <a:pPr marL="457200" indent="-457200">
              <a:buFontTx/>
              <a:buChar char="-"/>
            </a:pPr>
            <a:r>
              <a:rPr lang="cs-CZ" sz="2500" dirty="0"/>
              <a:t>Vzájemné provazby mezi cíli – např. E1 a E5</a:t>
            </a:r>
          </a:p>
        </p:txBody>
      </p:sp>
    </p:spTree>
    <p:extLst>
      <p:ext uri="{BB962C8B-B14F-4D97-AF65-F5344CB8AC3E}">
        <p14:creationId xmlns:p14="http://schemas.microsoft.com/office/powerpoint/2010/main" val="147921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5906E-CAC2-E249-6A47-268FB90B8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74F1DB3-7949-4389-7A59-DECD8047D79B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28142405-5B64-CA8A-E358-BE0DEAEADC96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cs-CZ" sz="2800" b="1" i="0" u="none" strike="noStrike" baseline="30000" dirty="0">
                <a:solidFill>
                  <a:schemeClr val="bg1"/>
                </a:solidFill>
                <a:latin typeface="+mn-lt"/>
              </a:rPr>
              <a:t>SEMINÁŘ CIRKULÁRNÍ AUDIT</a:t>
            </a:r>
            <a:endParaRPr lang="en-US" sz="2800" b="1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4FFB68D-113A-D19E-DEB8-F46EE0E04637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2025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8C35B6-599B-5B21-9755-13EEC0C142D4}"/>
              </a:ext>
            </a:extLst>
          </p:cNvPr>
          <p:cNvSpPr txBox="1"/>
          <p:nvPr/>
        </p:nvSpPr>
        <p:spPr>
          <a:xfrm>
            <a:off x="871133" y="4518763"/>
            <a:ext cx="1085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2"/>
            <a:endParaRPr lang="cs-CZ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E6B9CE-A722-0D39-C58E-5A7881F6070E}"/>
              </a:ext>
            </a:extLst>
          </p:cNvPr>
          <p:cNvSpPr txBox="1">
            <a:spLocks/>
          </p:cNvSpPr>
          <p:nvPr/>
        </p:nvSpPr>
        <p:spPr>
          <a:xfrm>
            <a:off x="525293" y="840261"/>
            <a:ext cx="11517549" cy="579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900" dirty="0">
                <a:solidFill>
                  <a:schemeClr val="accent4">
                    <a:lumMod val="75000"/>
                  </a:schemeClr>
                </a:solidFill>
              </a:rPr>
              <a:t>VZÁJEMNÁ PROVÁZANOST DAT V LEGISLATIVNÍCH AKTECH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EB9C9D6-79B6-13F4-4527-80D7DE9CB896}"/>
              </a:ext>
            </a:extLst>
          </p:cNvPr>
          <p:cNvSpPr/>
          <p:nvPr/>
        </p:nvSpPr>
        <p:spPr>
          <a:xfrm>
            <a:off x="1517513" y="2003896"/>
            <a:ext cx="9072000" cy="7782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300" dirty="0">
                <a:solidFill>
                  <a:schemeClr val="bg1"/>
                </a:solidFill>
              </a:rPr>
              <a:t>Data jsou využitelná pro všechny typy legislativních požadavků</a:t>
            </a:r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8051E116-ECB5-8477-3A81-6082611B8A59}"/>
              </a:ext>
            </a:extLst>
          </p:cNvPr>
          <p:cNvSpPr/>
          <p:nvPr/>
        </p:nvSpPr>
        <p:spPr>
          <a:xfrm rot="5400000">
            <a:off x="1463892" y="2834494"/>
            <a:ext cx="2880000" cy="277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Data pro výpočet uhlíkové stopy firmy a produktů dle GHG protokolu</a:t>
            </a:r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0F4A30CA-7CB3-B3EA-37DB-69CFD69BF9DE}"/>
              </a:ext>
            </a:extLst>
          </p:cNvPr>
          <p:cNvSpPr/>
          <p:nvPr/>
        </p:nvSpPr>
        <p:spPr>
          <a:xfrm rot="5400000">
            <a:off x="4653277" y="2870494"/>
            <a:ext cx="2880000" cy="2700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Data pro ESRS (</a:t>
            </a:r>
            <a:r>
              <a:rPr lang="en-US" sz="1500" noProof="0" dirty="0">
                <a:solidFill>
                  <a:schemeClr val="tx1"/>
                </a:solidFill>
              </a:rPr>
              <a:t>datapoints</a:t>
            </a:r>
            <a:r>
              <a:rPr lang="cs-CZ" sz="15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B8D5C8ED-9093-B852-6A4E-CF30C50488E9}"/>
              </a:ext>
            </a:extLst>
          </p:cNvPr>
          <p:cNvSpPr/>
          <p:nvPr/>
        </p:nvSpPr>
        <p:spPr>
          <a:xfrm rot="5400000">
            <a:off x="7806663" y="2870494"/>
            <a:ext cx="2880000" cy="2700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Digitální pas produktů (DPP)</a:t>
            </a:r>
          </a:p>
        </p:txBody>
      </p:sp>
    </p:spTree>
    <p:extLst>
      <p:ext uri="{BB962C8B-B14F-4D97-AF65-F5344CB8AC3E}">
        <p14:creationId xmlns:p14="http://schemas.microsoft.com/office/powerpoint/2010/main" val="4069374210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DarkSeed_2SEEDS">
      <a:dk1>
        <a:srgbClr val="000000"/>
      </a:dk1>
      <a:lt1>
        <a:srgbClr val="FFFFFF"/>
      </a:lt1>
      <a:dk2>
        <a:srgbClr val="393620"/>
      </a:dk2>
      <a:lt2>
        <a:srgbClr val="E2E3E8"/>
      </a:lt2>
      <a:accent1>
        <a:srgbClr val="AE9F3A"/>
      </a:accent1>
      <a:accent2>
        <a:srgbClr val="C3834D"/>
      </a:accent2>
      <a:accent3>
        <a:srgbClr val="8DAC43"/>
      </a:accent3>
      <a:accent4>
        <a:srgbClr val="3BB16E"/>
      </a:accent4>
      <a:accent5>
        <a:srgbClr val="45B0A0"/>
      </a:accent5>
      <a:accent6>
        <a:srgbClr val="3B92B1"/>
      </a:accent6>
      <a:hlink>
        <a:srgbClr val="309054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348</Words>
  <Application>Microsoft Office PowerPoint</Application>
  <PresentationFormat>Širokoúhlá obrazovka</PresentationFormat>
  <Paragraphs>97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Neue Haas Grotesk Text Pro</vt:lpstr>
      <vt:lpstr>BjornVTI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Mynářová</dc:creator>
  <cp:lastModifiedBy>Pospíšilová Monika</cp:lastModifiedBy>
  <cp:revision>23</cp:revision>
  <dcterms:created xsi:type="dcterms:W3CDTF">2024-08-25T14:10:34Z</dcterms:created>
  <dcterms:modified xsi:type="dcterms:W3CDTF">2025-01-28T08:22:28Z</dcterms:modified>
</cp:coreProperties>
</file>