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8" r:id="rId4"/>
    <p:sldId id="258" r:id="rId5"/>
    <p:sldId id="263" r:id="rId6"/>
    <p:sldId id="262" r:id="rId7"/>
    <p:sldId id="261" r:id="rId8"/>
    <p:sldId id="264" r:id="rId9"/>
    <p:sldId id="265" r:id="rId10"/>
    <p:sldId id="266" r:id="rId11"/>
    <p:sldId id="267" r:id="rId12"/>
    <p:sldId id="259" r:id="rId13"/>
    <p:sldId id="260" r:id="rId14"/>
  </p:sldIdLst>
  <p:sldSz cx="12192000" cy="6858000"/>
  <p:notesSz cx="6799263" cy="99298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56" autoAdjust="0"/>
    <p:restoredTop sz="73823" autoAdjust="0"/>
  </p:normalViewPr>
  <p:slideViewPr>
    <p:cSldViewPr snapToGrid="0">
      <p:cViewPr varScale="1">
        <p:scale>
          <a:sx n="92" d="100"/>
          <a:sy n="92" d="100"/>
        </p:scale>
        <p:origin x="902" y="67"/>
      </p:cViewPr>
      <p:guideLst/>
    </p:cSldViewPr>
  </p:slideViewPr>
  <p:notesTextViewPr>
    <p:cViewPr>
      <p:scale>
        <a:sx n="1" d="1"/>
        <a:sy n="1" d="1"/>
      </p:scale>
      <p:origin x="0" y="0"/>
    </p:cViewPr>
  </p:notesTextViewPr>
  <p:notesViewPr>
    <p:cSldViewPr snapToGrid="0">
      <p:cViewPr varScale="1">
        <p:scale>
          <a:sx n="111" d="100"/>
          <a:sy n="111" d="100"/>
        </p:scale>
        <p:origin x="518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1275" y="0"/>
            <a:ext cx="2946400" cy="498475"/>
          </a:xfrm>
          <a:prstGeom prst="rect">
            <a:avLst/>
          </a:prstGeom>
        </p:spPr>
        <p:txBody>
          <a:bodyPr vert="horz" lIns="91440" tIns="45720" rIns="91440" bIns="45720" rtlCol="0"/>
          <a:lstStyle>
            <a:lvl1pPr algn="r">
              <a:defRPr sz="1200"/>
            </a:lvl1pPr>
          </a:lstStyle>
          <a:p>
            <a:fld id="{5C0CF4BC-05AB-4A59-8331-BF805CCD7735}" type="datetimeFigureOut">
              <a:rPr lang="cs-CZ" smtClean="0"/>
              <a:t>28.01.2025</a:t>
            </a:fld>
            <a:endParaRPr lang="cs-CZ"/>
          </a:p>
        </p:txBody>
      </p:sp>
      <p:sp>
        <p:nvSpPr>
          <p:cNvPr id="4" name="Zástupný symbol pro obrázek snímku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8375"/>
            <a:ext cx="5440363" cy="3910013"/>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1275" y="9431338"/>
            <a:ext cx="2946400" cy="498475"/>
          </a:xfrm>
          <a:prstGeom prst="rect">
            <a:avLst/>
          </a:prstGeom>
        </p:spPr>
        <p:txBody>
          <a:bodyPr vert="horz" lIns="91440" tIns="45720" rIns="91440" bIns="45720" rtlCol="0" anchor="b"/>
          <a:lstStyle>
            <a:lvl1pPr algn="r">
              <a:defRPr sz="1200"/>
            </a:lvl1pPr>
          </a:lstStyle>
          <a:p>
            <a:fld id="{B39482AE-92AC-4D2D-9207-5E96F3EC50C8}" type="slidenum">
              <a:rPr lang="cs-CZ" smtClean="0"/>
              <a:t>‹#›</a:t>
            </a:fld>
            <a:endParaRPr lang="cs-CZ"/>
          </a:p>
        </p:txBody>
      </p:sp>
    </p:spTree>
    <p:extLst>
      <p:ext uri="{BB962C8B-B14F-4D97-AF65-F5344CB8AC3E}">
        <p14:creationId xmlns:p14="http://schemas.microsoft.com/office/powerpoint/2010/main" val="8380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39482AE-92AC-4D2D-9207-5E96F3EC50C8}" type="slidenum">
              <a:rPr lang="cs-CZ" smtClean="0"/>
              <a:t>3</a:t>
            </a:fld>
            <a:endParaRPr lang="cs-CZ"/>
          </a:p>
        </p:txBody>
      </p:sp>
    </p:spTree>
    <p:extLst>
      <p:ext uri="{BB962C8B-B14F-4D97-AF65-F5344CB8AC3E}">
        <p14:creationId xmlns:p14="http://schemas.microsoft.com/office/powerpoint/2010/main" val="279196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sz="1800" b="1" i="0" u="none" strike="noStrike" baseline="0" dirty="0" err="1">
                <a:latin typeface="Arial-BoldMT"/>
              </a:rPr>
              <a:t>Circulytics</a:t>
            </a:r>
            <a:r>
              <a:rPr lang="cs-CZ" sz="1800" b="1" i="0" u="none" strike="noStrike" baseline="0" dirty="0">
                <a:latin typeface="Arial-BoldMT"/>
              </a:rPr>
              <a:t> 2.0 </a:t>
            </a:r>
            <a:r>
              <a:rPr lang="cs-CZ" sz="1800" b="0" i="0" u="none" strike="noStrike" baseline="0" dirty="0">
                <a:latin typeface="ArialMT"/>
              </a:rPr>
              <a:t>vytvořená Ellen </a:t>
            </a:r>
            <a:r>
              <a:rPr lang="cs-CZ" sz="1800" b="0" i="0" u="none" strike="noStrike" baseline="0" dirty="0" err="1">
                <a:latin typeface="ArialMT"/>
              </a:rPr>
              <a:t>MacArthur</a:t>
            </a:r>
            <a:r>
              <a:rPr lang="cs-CZ" sz="1800" b="0" i="0" u="none" strike="noStrike" baseline="0" dirty="0">
                <a:latin typeface="ArialMT"/>
              </a:rPr>
              <a:t> </a:t>
            </a:r>
            <a:r>
              <a:rPr lang="cs-CZ" sz="1800" b="0" i="0" u="none" strike="noStrike" baseline="0" dirty="0" err="1">
                <a:latin typeface="ArialMT"/>
              </a:rPr>
              <a:t>Foundation</a:t>
            </a:r>
            <a:r>
              <a:rPr lang="cs-CZ" sz="1800" b="0" i="0" u="none" strike="noStrike" baseline="0" dirty="0">
                <a:latin typeface="ArialMT"/>
              </a:rPr>
              <a:t>, zaměřující se na úroveň cirkulární ekonomiky ve firmě v celé šíři od strategie, inovace, provozu až po produkty.</a:t>
            </a:r>
          </a:p>
          <a:p>
            <a:pPr algn="l"/>
            <a:r>
              <a:rPr lang="cs-CZ" sz="1800" b="1" i="0" u="none" strike="noStrike" baseline="0" dirty="0">
                <a:latin typeface="Arial-BoldMT"/>
              </a:rPr>
              <a:t>Circular </a:t>
            </a:r>
            <a:r>
              <a:rPr lang="cs-CZ" sz="1800" b="1" i="0" u="none" strike="noStrike" baseline="0" dirty="0" err="1">
                <a:latin typeface="Arial-BoldMT"/>
              </a:rPr>
              <a:t>Transition</a:t>
            </a:r>
            <a:r>
              <a:rPr lang="cs-CZ" sz="1800" b="1" i="0" u="none" strike="noStrike" baseline="0" dirty="0">
                <a:latin typeface="Arial-BoldMT"/>
              </a:rPr>
              <a:t> Indicators 4.0 CTI </a:t>
            </a:r>
            <a:r>
              <a:rPr lang="cs-CZ" sz="1800" b="0" i="0" u="none" strike="noStrike" baseline="0" dirty="0">
                <a:latin typeface="ArialMT"/>
              </a:rPr>
              <a:t>vytvořená Světovou podnikatelskou radou pro udržitelný rozvoj s podporou KPMG, zaměřující se na materiálové toky ve firmě.</a:t>
            </a:r>
          </a:p>
          <a:p>
            <a:pPr algn="l"/>
            <a:r>
              <a:rPr lang="cs-CZ" sz="1800" b="1" i="0" u="none" strike="noStrike" baseline="0" dirty="0" err="1">
                <a:latin typeface="Arial-BoldMT"/>
              </a:rPr>
              <a:t>Circelligence</a:t>
            </a:r>
            <a:r>
              <a:rPr lang="cs-CZ" sz="1800" b="1" i="0" u="none" strike="noStrike" baseline="0" dirty="0">
                <a:latin typeface="Arial-BoldMT"/>
              </a:rPr>
              <a:t> </a:t>
            </a:r>
            <a:r>
              <a:rPr lang="cs-CZ" sz="1800" b="0" i="0" u="none" strike="noStrike" baseline="0" dirty="0">
                <a:latin typeface="ArialMT"/>
              </a:rPr>
              <a:t>vytvořená Boston </a:t>
            </a:r>
            <a:r>
              <a:rPr lang="cs-CZ" sz="1800" b="0" i="0" u="none" strike="noStrike" baseline="0" dirty="0" err="1">
                <a:latin typeface="ArialMT"/>
              </a:rPr>
              <a:t>Consulting</a:t>
            </a:r>
            <a:r>
              <a:rPr lang="cs-CZ" sz="1800" b="0" i="0" u="none" strike="noStrike" baseline="0" dirty="0">
                <a:latin typeface="ArialMT"/>
              </a:rPr>
              <a:t> Group, zaměřující se na hodnotový řetězec firmy.</a:t>
            </a:r>
          </a:p>
          <a:p>
            <a:pPr algn="l"/>
            <a:r>
              <a:rPr lang="cs-CZ" sz="1800" b="1" i="0" u="none" strike="noStrike" baseline="0" dirty="0" err="1">
                <a:latin typeface="Arial-BoldMT"/>
              </a:rPr>
              <a:t>Circularity</a:t>
            </a:r>
            <a:r>
              <a:rPr lang="cs-CZ" sz="1800" b="1" i="0" u="none" strike="noStrike" baseline="0" dirty="0">
                <a:latin typeface="Arial-BoldMT"/>
              </a:rPr>
              <a:t> </a:t>
            </a:r>
            <a:r>
              <a:rPr lang="cs-CZ" sz="1800" b="1" i="0" u="none" strike="noStrike" baseline="0" dirty="0" err="1">
                <a:latin typeface="Arial-BoldMT"/>
              </a:rPr>
              <a:t>Check</a:t>
            </a:r>
            <a:r>
              <a:rPr lang="cs-CZ" sz="1800" b="1" i="0" u="none" strike="noStrike" baseline="0" dirty="0">
                <a:latin typeface="Arial-BoldMT"/>
              </a:rPr>
              <a:t> </a:t>
            </a:r>
            <a:r>
              <a:rPr lang="cs-CZ" sz="1800" b="0" i="0" u="none" strike="noStrike" baseline="0" dirty="0">
                <a:latin typeface="ArialMT"/>
              </a:rPr>
              <a:t>vytvořená platformou Ecopreneur.eu, </a:t>
            </a:r>
            <a:r>
              <a:rPr lang="cs-CZ" sz="1800" b="0" i="0" u="none" strike="noStrike" baseline="0" dirty="0" err="1">
                <a:latin typeface="ArialMT"/>
              </a:rPr>
              <a:t>WeSustain</a:t>
            </a:r>
            <a:r>
              <a:rPr lang="cs-CZ" sz="1800" b="0" i="0" u="none" strike="noStrike" baseline="0" dirty="0">
                <a:latin typeface="ArialMT"/>
              </a:rPr>
              <a:t> a MVO </a:t>
            </a:r>
            <a:r>
              <a:rPr lang="cs-CZ" sz="1800" b="0" i="0" u="none" strike="noStrike" baseline="0" dirty="0" err="1">
                <a:latin typeface="ArialMT"/>
              </a:rPr>
              <a:t>Nederland</a:t>
            </a:r>
            <a:r>
              <a:rPr lang="cs-CZ" sz="1800" b="0" i="0" u="none" strike="noStrike" baseline="0" dirty="0">
                <a:latin typeface="ArialMT"/>
              </a:rPr>
              <a:t>, </a:t>
            </a:r>
            <a:r>
              <a:rPr lang="pl-PL" sz="1800" b="0" i="0" u="none" strike="noStrike" baseline="0" dirty="0">
                <a:latin typeface="ArialMT"/>
              </a:rPr>
              <a:t>zaměřující se na produkty nebo služby firmy.</a:t>
            </a:r>
          </a:p>
          <a:p>
            <a:pPr algn="l"/>
            <a:r>
              <a:rPr lang="cs-CZ" sz="1800" b="1" i="0" u="none" strike="noStrike" baseline="0" dirty="0" err="1">
                <a:latin typeface="Arial-BoldMT"/>
              </a:rPr>
              <a:t>Playbook</a:t>
            </a:r>
            <a:r>
              <a:rPr lang="cs-CZ" sz="1800" b="1" i="0" u="none" strike="noStrike" baseline="0" dirty="0">
                <a:latin typeface="Arial-BoldMT"/>
              </a:rPr>
              <a:t> for Business </a:t>
            </a:r>
            <a:r>
              <a:rPr lang="cs-CZ" sz="1800" b="0" i="0" u="none" strike="noStrike" baseline="0" dirty="0">
                <a:latin typeface="ArialMT"/>
              </a:rPr>
              <a:t>vytvořená společností </a:t>
            </a:r>
            <a:r>
              <a:rPr lang="cs-CZ" sz="1800" b="0" i="0" u="none" strike="noStrike" baseline="0" dirty="0" err="1">
                <a:latin typeface="ArialMT"/>
              </a:rPr>
              <a:t>Sitra</a:t>
            </a:r>
            <a:r>
              <a:rPr lang="cs-CZ" sz="1800" b="0" i="0" u="none" strike="noStrike" baseline="0" dirty="0">
                <a:latin typeface="ArialMT"/>
              </a:rPr>
              <a:t>, představující nástroj pro vývoj cirkulárních obchodních modelů firem.</a:t>
            </a:r>
          </a:p>
          <a:p>
            <a:pPr algn="l"/>
            <a:r>
              <a:rPr lang="cs-CZ" sz="1800" b="1" i="0" u="none" strike="noStrike" baseline="0" dirty="0" err="1">
                <a:latin typeface="Arial-BoldMT"/>
              </a:rPr>
              <a:t>Eco</a:t>
            </a:r>
            <a:r>
              <a:rPr lang="cs-CZ" sz="1800" b="1" i="0" u="none" strike="noStrike" baseline="0" dirty="0">
                <a:latin typeface="Arial-BoldMT"/>
              </a:rPr>
              <a:t>-Innovation Index </a:t>
            </a:r>
            <a:r>
              <a:rPr lang="cs-CZ" sz="1800" b="0" i="0" u="none" strike="noStrike" baseline="0" dirty="0">
                <a:latin typeface="ArialMT"/>
              </a:rPr>
              <a:t>od Evropské komise, posuzující míru ekologických inovací států EU.</a:t>
            </a:r>
          </a:p>
          <a:p>
            <a:pPr algn="l"/>
            <a:r>
              <a:rPr lang="cs-CZ" sz="1800" b="1" i="0" u="none" strike="noStrike" baseline="0" dirty="0">
                <a:latin typeface="Arial-BoldMT"/>
              </a:rPr>
              <a:t>Nový akční plán pro oběhové hospodářství EU</a:t>
            </a:r>
            <a:r>
              <a:rPr lang="cs-CZ" sz="1800" b="0" i="0" u="none" strike="noStrike" baseline="0" dirty="0">
                <a:latin typeface="ArialMT"/>
              </a:rPr>
              <a:t>, představující monitorovací rámec pro sledování pokroku na cestě k cirkulární ekonomice ve státech EU.</a:t>
            </a:r>
          </a:p>
          <a:p>
            <a:pPr algn="l"/>
            <a:r>
              <a:rPr lang="cs-CZ" sz="1800" b="1" i="0" u="none" strike="noStrike" baseline="0" dirty="0">
                <a:latin typeface="Arial-BoldMT"/>
              </a:rPr>
              <a:t>ISO/DIS 59020 </a:t>
            </a:r>
            <a:r>
              <a:rPr lang="cs-CZ" sz="1800" b="0" i="0" u="none" strike="noStrike" baseline="0" dirty="0">
                <a:latin typeface="ArialMT"/>
              </a:rPr>
              <a:t>– standard pro měření a hodnocení CE v podnicích (zatím v procesu tvorby, v této fázi nemáme k dispozici).</a:t>
            </a:r>
            <a:endParaRPr lang="cs-CZ" dirty="0"/>
          </a:p>
        </p:txBody>
      </p:sp>
      <p:sp>
        <p:nvSpPr>
          <p:cNvPr id="4" name="Zástupný symbol pro číslo snímku 3"/>
          <p:cNvSpPr>
            <a:spLocks noGrp="1"/>
          </p:cNvSpPr>
          <p:nvPr>
            <p:ph type="sldNum" sz="quarter" idx="5"/>
          </p:nvPr>
        </p:nvSpPr>
        <p:spPr/>
        <p:txBody>
          <a:bodyPr/>
          <a:lstStyle/>
          <a:p>
            <a:fld id="{B39482AE-92AC-4D2D-9207-5E96F3EC50C8}" type="slidenum">
              <a:rPr lang="cs-CZ" smtClean="0"/>
              <a:t>7</a:t>
            </a:fld>
            <a:endParaRPr lang="cs-CZ"/>
          </a:p>
        </p:txBody>
      </p:sp>
    </p:spTree>
    <p:extLst>
      <p:ext uri="{BB962C8B-B14F-4D97-AF65-F5344CB8AC3E}">
        <p14:creationId xmlns:p14="http://schemas.microsoft.com/office/powerpoint/2010/main" val="150653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22000"/>
              </a:lnSpc>
              <a:spcAft>
                <a:spcPts val="800"/>
              </a:spcAft>
            </a:pPr>
            <a:r>
              <a:rPr lang="cs-CZ"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Historie:</a:t>
            </a:r>
            <a:endPar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červenec 2022 - iniciace potřeby, souhlas p. ministra</a:t>
            </a: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2022 schválení TAČR</a:t>
            </a: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2023 projektová příprava, harmonogram, kvalifikace, finance, činnosti k výsledkům</a:t>
            </a: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06/2023 TAČR schválil připravený projekt k vyhlášení veřejné zakázky</a:t>
            </a: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06/2023 vyhlášení VZ ve Věstníku veřejných zakázek a na profilu Zadavatele s lhůtou podání žádosti do 10.7.2023</a:t>
            </a: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určení výběrové komise </a:t>
            </a: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08/2023 jednání výběrové komise</a:t>
            </a: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další kola (celkem 5) 6/6/203 1.kolo, 21/7/2023 2.kolo </a:t>
            </a:r>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otevírýání</a:t>
            </a: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obílek</a:t>
            </a: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24/8/2023 3.kolo 14/9/2023 4.kolo, 6/10/2023 5.kolo</a:t>
            </a: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11/2023 Představenstvo TAČR rozhodlo o výběru nejvhodnější nabídky dle doporučení komise</a:t>
            </a: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12/2023 - začátek projektu</a:t>
            </a: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 kontrolní dny a další jednání se zpracovateli (konečný uživatel, expert + zpracovatel)</a:t>
            </a: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12/2024 certifikace metodik MPO</a:t>
            </a: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01/2025 - konec projektu</a:t>
            </a:r>
          </a:p>
          <a:p>
            <a:pPr>
              <a:lnSpc>
                <a:spcPct val="122000"/>
              </a:lnSpc>
              <a:spcAft>
                <a:spcPts val="800"/>
              </a:spcAft>
            </a:pPr>
            <a:endPar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 výsledky</a:t>
            </a: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2x </a:t>
            </a:r>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Nmest</a:t>
            </a: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Cirkulární audit I a II</a:t>
            </a: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 - Analýza bariér a návrh opatření</a:t>
            </a:r>
          </a:p>
          <a:p>
            <a:pPr>
              <a:lnSpc>
                <a:spcPct val="122000"/>
              </a:lnSpc>
              <a:spcAft>
                <a:spcPts val="800"/>
              </a:spcAft>
            </a:pPr>
            <a:r>
              <a:rPr lang="cs-C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Vsouhr</a:t>
            </a: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souhrnná zpráva projektu</a:t>
            </a:r>
          </a:p>
          <a:p>
            <a:pPr>
              <a:lnSpc>
                <a:spcPct val="122000"/>
              </a:lnSpc>
              <a:spcAft>
                <a:spcPts val="800"/>
              </a:spcAft>
            </a:pPr>
            <a:endPar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22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Cirkulární audit II blíže představí v odpoledním bloku kolega Pavel Zděnek</a:t>
            </a:r>
          </a:p>
          <a:p>
            <a:pPr>
              <a:lnSpc>
                <a:spcPct val="122000"/>
              </a:lnSpc>
              <a:spcAft>
                <a:spcPts val="800"/>
              </a:spcAft>
            </a:pPr>
            <a:endParaRPr lang="cs-C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fld id="{B39482AE-92AC-4D2D-9207-5E96F3EC50C8}" type="slidenum">
              <a:rPr lang="cs-CZ" smtClean="0"/>
              <a:t>8</a:t>
            </a:fld>
            <a:endParaRPr lang="cs-CZ"/>
          </a:p>
        </p:txBody>
      </p:sp>
    </p:spTree>
    <p:extLst>
      <p:ext uri="{BB962C8B-B14F-4D97-AF65-F5344CB8AC3E}">
        <p14:creationId xmlns:p14="http://schemas.microsoft.com/office/powerpoint/2010/main" val="3787183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85750" indent="-285750">
              <a:buFont typeface="Arial" panose="020B0604020202020204" pitchFamily="34" charset="0"/>
              <a:buChar char="•"/>
            </a:pPr>
            <a:r>
              <a:rPr lang="cs-CZ" sz="1800" b="0" dirty="0">
                <a:solidFill>
                  <a:schemeClr val="tx1"/>
                </a:solidFill>
              </a:rPr>
              <a:t>Strategické řízení společnosti spojené se vzděláváním, komunikací související s cirkulární ekonomikou</a:t>
            </a:r>
          </a:p>
          <a:p>
            <a:pPr marL="742950" lvl="1" indent="-285750">
              <a:buFont typeface="Arial" panose="020B0604020202020204" pitchFamily="34" charset="0"/>
              <a:buChar char="•"/>
            </a:pPr>
            <a:r>
              <a:rPr lang="cs-CZ" sz="1800" b="0" i="0" u="none" strike="noStrike" baseline="0" dirty="0">
                <a:latin typeface="ArialMT"/>
              </a:rPr>
              <a:t>Cirkulární ekonomika a strategie</a:t>
            </a:r>
          </a:p>
          <a:p>
            <a:pPr marL="742950" lvl="1" indent="-285750">
              <a:buFont typeface="Arial" panose="020B0604020202020204" pitchFamily="34" charset="0"/>
              <a:buChar char="•"/>
            </a:pPr>
            <a:r>
              <a:rPr lang="cs-CZ" sz="1800" b="0" i="0" u="none" strike="noStrike" baseline="0" dirty="0">
                <a:latin typeface="ArialMT"/>
              </a:rPr>
              <a:t>Komunikace</a:t>
            </a:r>
          </a:p>
          <a:p>
            <a:pPr marL="742950" lvl="1" indent="-285750">
              <a:buFont typeface="Arial" panose="020B0604020202020204" pitchFamily="34" charset="0"/>
              <a:buChar char="•"/>
            </a:pPr>
            <a:r>
              <a:rPr lang="cs-CZ" sz="1800" b="0" i="0" u="none" strike="noStrike" baseline="0" dirty="0">
                <a:latin typeface="ArialMT"/>
              </a:rPr>
              <a:t>Finance</a:t>
            </a:r>
          </a:p>
          <a:p>
            <a:pPr marL="742950" lvl="1" indent="-285750">
              <a:buFont typeface="Arial" panose="020B0604020202020204" pitchFamily="34" charset="0"/>
              <a:buChar char="•"/>
            </a:pPr>
            <a:r>
              <a:rPr lang="cs-CZ" sz="1800" b="0" i="0" u="none" strike="noStrike" baseline="0" dirty="0">
                <a:latin typeface="ArialMT"/>
              </a:rPr>
              <a:t>Dopad na životní prostředí</a:t>
            </a:r>
          </a:p>
          <a:p>
            <a:pPr marL="285750" indent="-285750">
              <a:buFont typeface="Arial" panose="020B0604020202020204" pitchFamily="34" charset="0"/>
              <a:buChar char="•"/>
            </a:pPr>
            <a:r>
              <a:rPr lang="cs-CZ" sz="1800" b="0" dirty="0">
                <a:solidFill>
                  <a:schemeClr val="tx1"/>
                </a:solidFill>
              </a:rPr>
              <a:t>Výroba zahrnující materiálové vstupy a výstupy, materiálové toky a odpadové hospodářství,</a:t>
            </a:r>
          </a:p>
          <a:p>
            <a:pPr marL="742950" lvl="1" indent="-285750">
              <a:buFont typeface="Arial" panose="020B0604020202020204" pitchFamily="34" charset="0"/>
              <a:buChar char="•"/>
            </a:pPr>
            <a:r>
              <a:rPr lang="cs-CZ" sz="1800" b="0" dirty="0">
                <a:solidFill>
                  <a:schemeClr val="tx1"/>
                </a:solidFill>
              </a:rPr>
              <a:t>Materiálové vstupy</a:t>
            </a:r>
          </a:p>
          <a:p>
            <a:pPr marL="742950" lvl="1" indent="-285750">
              <a:buFont typeface="Arial" panose="020B0604020202020204" pitchFamily="34" charset="0"/>
              <a:buChar char="•"/>
            </a:pPr>
            <a:r>
              <a:rPr lang="cs-CZ" sz="1800" b="0" dirty="0" err="1">
                <a:solidFill>
                  <a:schemeClr val="tx1"/>
                </a:solidFill>
              </a:rPr>
              <a:t>Cirkularita</a:t>
            </a:r>
            <a:r>
              <a:rPr lang="cs-CZ" sz="1800" b="0" dirty="0">
                <a:solidFill>
                  <a:schemeClr val="tx1"/>
                </a:solidFill>
              </a:rPr>
              <a:t> a efektivita výroby</a:t>
            </a:r>
          </a:p>
          <a:p>
            <a:pPr marL="742950" lvl="1" indent="-285750">
              <a:buFont typeface="Arial" panose="020B0604020202020204" pitchFamily="34" charset="0"/>
              <a:buChar char="•"/>
            </a:pPr>
            <a:r>
              <a:rPr lang="cs-CZ" sz="1800" b="0" dirty="0">
                <a:solidFill>
                  <a:schemeClr val="tx1"/>
                </a:solidFill>
              </a:rPr>
              <a:t>Materiálové výstupy</a:t>
            </a:r>
          </a:p>
          <a:p>
            <a:pPr marL="285750" indent="-285750">
              <a:buFont typeface="Arial" panose="020B0604020202020204" pitchFamily="34" charset="0"/>
              <a:buChar char="•"/>
            </a:pPr>
            <a:r>
              <a:rPr lang="cs-CZ" sz="1800" b="0" dirty="0">
                <a:solidFill>
                  <a:schemeClr val="tx1"/>
                </a:solidFill>
              </a:rPr>
              <a:t>Ekodesign,</a:t>
            </a:r>
          </a:p>
          <a:p>
            <a:pPr marL="742950" lvl="1" indent="-285750">
              <a:buFont typeface="Arial" panose="020B0604020202020204" pitchFamily="34" charset="0"/>
              <a:buChar char="•"/>
            </a:pPr>
            <a:r>
              <a:rPr lang="cs-CZ" sz="1800" b="0" dirty="0">
                <a:solidFill>
                  <a:schemeClr val="tx1"/>
                </a:solidFill>
              </a:rPr>
              <a:t>Životnost a odolnost výrobků</a:t>
            </a:r>
          </a:p>
          <a:p>
            <a:pPr marL="742950" lvl="1" indent="-285750">
              <a:buFont typeface="Arial" panose="020B0604020202020204" pitchFamily="34" charset="0"/>
              <a:buChar char="•"/>
            </a:pPr>
            <a:r>
              <a:rPr lang="cs-CZ" sz="1800" b="0" dirty="0">
                <a:solidFill>
                  <a:schemeClr val="tx1"/>
                </a:solidFill>
              </a:rPr>
              <a:t>Opravitelnost</a:t>
            </a:r>
          </a:p>
          <a:p>
            <a:pPr marL="742950" lvl="1" indent="-285750">
              <a:buFont typeface="Arial" panose="020B0604020202020204" pitchFamily="34" charset="0"/>
              <a:buChar char="•"/>
            </a:pPr>
            <a:r>
              <a:rPr lang="cs-CZ" sz="1800" b="0" dirty="0">
                <a:solidFill>
                  <a:schemeClr val="tx1"/>
                </a:solidFill>
              </a:rPr>
              <a:t>Efektivita využívání materiálů</a:t>
            </a:r>
          </a:p>
          <a:p>
            <a:pPr marL="742950" lvl="1" indent="-285750">
              <a:buFont typeface="Arial" panose="020B0604020202020204" pitchFamily="34" charset="0"/>
              <a:buChar char="•"/>
            </a:pPr>
            <a:r>
              <a:rPr lang="cs-CZ" sz="1800" b="0" dirty="0">
                <a:solidFill>
                  <a:schemeClr val="tx1"/>
                </a:solidFill>
              </a:rPr>
              <a:t>Energetická efektivita</a:t>
            </a:r>
          </a:p>
          <a:p>
            <a:pPr marL="742950" lvl="1" indent="-285750">
              <a:buFont typeface="Arial" panose="020B0604020202020204" pitchFamily="34" charset="0"/>
              <a:buChar char="•"/>
            </a:pPr>
            <a:r>
              <a:rPr lang="cs-CZ" sz="1800" b="0" dirty="0">
                <a:solidFill>
                  <a:schemeClr val="tx1"/>
                </a:solidFill>
              </a:rPr>
              <a:t>Minimalizace nebezpečných látek</a:t>
            </a:r>
          </a:p>
          <a:p>
            <a:pPr marL="742950" lvl="1" indent="-285750">
              <a:buFont typeface="Arial" panose="020B0604020202020204" pitchFamily="34" charset="0"/>
              <a:buChar char="•"/>
            </a:pPr>
            <a:r>
              <a:rPr lang="cs-CZ" sz="1800" b="0" dirty="0">
                <a:solidFill>
                  <a:schemeClr val="tx1"/>
                </a:solidFill>
              </a:rPr>
              <a:t>Recyklovatelnost a demontáž výrobků</a:t>
            </a:r>
          </a:p>
          <a:p>
            <a:pPr marL="742950" lvl="1" indent="-285750">
              <a:buFont typeface="Arial" panose="020B0604020202020204" pitchFamily="34" charset="0"/>
              <a:buChar char="•"/>
            </a:pPr>
            <a:r>
              <a:rPr lang="cs-CZ" sz="1800" b="0" dirty="0">
                <a:solidFill>
                  <a:schemeClr val="tx1"/>
                </a:solidFill>
              </a:rPr>
              <a:t>Digitální produktové pasy</a:t>
            </a:r>
          </a:p>
          <a:p>
            <a:pPr marL="285750" indent="-285750">
              <a:buFont typeface="Arial" panose="020B0604020202020204" pitchFamily="34" charset="0"/>
              <a:buChar char="•"/>
            </a:pPr>
            <a:r>
              <a:rPr lang="cs-CZ" sz="1800" b="0" dirty="0">
                <a:solidFill>
                  <a:schemeClr val="tx1"/>
                </a:solidFill>
              </a:rPr>
              <a:t>Cirkulární zadávání a nakupování a dodavatelského řetězce.</a:t>
            </a:r>
          </a:p>
          <a:p>
            <a:pPr marL="742950" lvl="1" indent="-285750">
              <a:buFont typeface="Arial" panose="020B0604020202020204" pitchFamily="34" charset="0"/>
              <a:buChar char="•"/>
            </a:pPr>
            <a:r>
              <a:rPr lang="cs-CZ" sz="1800" b="0" dirty="0">
                <a:solidFill>
                  <a:schemeClr val="tx1"/>
                </a:solidFill>
              </a:rPr>
              <a:t>Nákup vstupních materiálů</a:t>
            </a:r>
          </a:p>
          <a:p>
            <a:pPr marL="742950" lvl="1" indent="-285750">
              <a:buFont typeface="Arial" panose="020B0604020202020204" pitchFamily="34" charset="0"/>
              <a:buChar char="•"/>
            </a:pPr>
            <a:r>
              <a:rPr lang="cs-CZ" sz="1800" b="0" dirty="0">
                <a:solidFill>
                  <a:schemeClr val="tx1"/>
                </a:solidFill>
              </a:rPr>
              <a:t>Dodavatelský řetězec</a:t>
            </a:r>
          </a:p>
          <a:p>
            <a:pPr marL="0" indent="0">
              <a:buFont typeface="Arial" panose="020B0604020202020204" pitchFamily="34" charset="0"/>
              <a:buNone/>
            </a:pPr>
            <a:endParaRPr lang="cs-CZ" sz="1800" b="0" dirty="0">
              <a:solidFill>
                <a:schemeClr val="tx1"/>
              </a:solidFill>
            </a:endParaRPr>
          </a:p>
          <a:p>
            <a:pPr algn="l"/>
            <a:r>
              <a:rPr lang="cs-CZ" sz="1800" b="1" i="0" u="none" strike="noStrike" baseline="0" dirty="0">
                <a:latin typeface="Arial-BoldMT"/>
              </a:rPr>
              <a:t>Hodnocení cirkularity podniku</a:t>
            </a:r>
          </a:p>
          <a:p>
            <a:pPr algn="l"/>
            <a:r>
              <a:rPr lang="cs-CZ" sz="1800" b="0" i="0" u="none" strike="noStrike" baseline="0" dirty="0">
                <a:latin typeface="ArialMT"/>
              </a:rPr>
              <a:t>Podnik je hodnocen na základě váženého průměru všech čtyř oblastí auditu. Maximální možné procentuální ohodnocení, které podnik může získat, je 100, přičemž jako hranici, od které může být podnik považován za cirkulární, jsme stanovili na 70. Tato hranice, stejně jako váhy hlavních</a:t>
            </a:r>
          </a:p>
          <a:p>
            <a:pPr algn="l"/>
            <a:r>
              <a:rPr lang="cs-CZ" sz="1800" b="0" i="0" u="none" strike="noStrike" baseline="0" dirty="0">
                <a:latin typeface="ArialMT"/>
              </a:rPr>
              <a:t>4 bodovaných oblastí, byla definována na základě rešerše metrik hodnocení cirkularity, expertízy projektového týmu a konzultací odborníků z MPO.</a:t>
            </a:r>
          </a:p>
          <a:p>
            <a:pPr algn="l"/>
            <a:endParaRPr lang="cs-CZ" sz="1800" b="0" i="0" u="none" strike="noStrike" baseline="0" dirty="0">
              <a:solidFill>
                <a:schemeClr val="tx1"/>
              </a:solidFill>
              <a:latin typeface="ArialMT"/>
            </a:endParaRPr>
          </a:p>
          <a:p>
            <a:pPr algn="l"/>
            <a:r>
              <a:rPr lang="pl-PL" sz="1800" b="1" i="0" u="none" strike="noStrike" baseline="0" dirty="0">
                <a:latin typeface="Arial-BoldMT"/>
              </a:rPr>
              <a:t>CELKOVÉ SKÓRE CIRKULARITY      Ohodnocení podniku</a:t>
            </a:r>
          </a:p>
          <a:p>
            <a:pPr algn="l"/>
            <a:r>
              <a:rPr lang="cs-CZ" sz="1800" b="1" i="0" u="none" strike="noStrike" baseline="0" dirty="0">
                <a:latin typeface="Arial-BoldMT"/>
              </a:rPr>
              <a:t>100–90			A</a:t>
            </a:r>
          </a:p>
          <a:p>
            <a:pPr algn="l"/>
            <a:r>
              <a:rPr lang="cs-CZ" sz="1800" b="1" i="0" u="none" strike="noStrike" baseline="0" dirty="0">
                <a:latin typeface="Arial-BoldMT"/>
              </a:rPr>
              <a:t>89–70			B</a:t>
            </a:r>
          </a:p>
          <a:p>
            <a:pPr algn="l"/>
            <a:r>
              <a:rPr lang="cs-CZ" sz="1800" b="1" i="0" u="none" strike="noStrike" baseline="0" dirty="0">
                <a:latin typeface="Arial-BoldMT"/>
              </a:rPr>
              <a:t>69–50 			C</a:t>
            </a:r>
          </a:p>
          <a:p>
            <a:pPr algn="l"/>
            <a:r>
              <a:rPr lang="cs-CZ" sz="1800" b="1" i="0" u="none" strike="noStrike" baseline="0" dirty="0">
                <a:latin typeface="Arial-BoldMT"/>
              </a:rPr>
              <a:t>49–30 			D</a:t>
            </a:r>
          </a:p>
          <a:p>
            <a:pPr algn="l"/>
            <a:r>
              <a:rPr lang="cs-CZ" sz="1800" b="1" i="0" u="none" strike="noStrike" baseline="0" dirty="0">
                <a:latin typeface="Arial-BoldMT"/>
              </a:rPr>
              <a:t>29–0 			E</a:t>
            </a:r>
            <a:endParaRPr lang="cs-CZ" sz="1800" b="0" dirty="0">
              <a:solidFill>
                <a:schemeClr val="tx1"/>
              </a:solidFill>
            </a:endParaRPr>
          </a:p>
        </p:txBody>
      </p:sp>
      <p:sp>
        <p:nvSpPr>
          <p:cNvPr id="4" name="Zástupný symbol pro číslo snímku 3"/>
          <p:cNvSpPr>
            <a:spLocks noGrp="1"/>
          </p:cNvSpPr>
          <p:nvPr>
            <p:ph type="sldNum" sz="quarter" idx="5"/>
          </p:nvPr>
        </p:nvSpPr>
        <p:spPr/>
        <p:txBody>
          <a:bodyPr/>
          <a:lstStyle/>
          <a:p>
            <a:fld id="{B39482AE-92AC-4D2D-9207-5E96F3EC50C8}" type="slidenum">
              <a:rPr lang="cs-CZ" smtClean="0"/>
              <a:t>11</a:t>
            </a:fld>
            <a:endParaRPr lang="cs-CZ"/>
          </a:p>
        </p:txBody>
      </p:sp>
    </p:spTree>
    <p:extLst>
      <p:ext uri="{BB962C8B-B14F-4D97-AF65-F5344CB8AC3E}">
        <p14:creationId xmlns:p14="http://schemas.microsoft.com/office/powerpoint/2010/main" val="327117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39482AE-92AC-4D2D-9207-5E96F3EC50C8}" type="slidenum">
              <a:rPr lang="cs-CZ" smtClean="0"/>
              <a:t>12</a:t>
            </a:fld>
            <a:endParaRPr lang="cs-CZ"/>
          </a:p>
        </p:txBody>
      </p:sp>
    </p:spTree>
    <p:extLst>
      <p:ext uri="{BB962C8B-B14F-4D97-AF65-F5344CB8AC3E}">
        <p14:creationId xmlns:p14="http://schemas.microsoft.com/office/powerpoint/2010/main" val="4115406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93C826-1299-A7D5-D6E7-31624EBDF929}"/>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AEA14CD2-59E7-AA0A-0968-5C1306D259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A9FE555F-D1F3-94B3-2A06-260C2046A8A7}"/>
              </a:ext>
            </a:extLst>
          </p:cNvPr>
          <p:cNvSpPr>
            <a:spLocks noGrp="1"/>
          </p:cNvSpPr>
          <p:nvPr>
            <p:ph type="dt" sz="half" idx="10"/>
          </p:nvPr>
        </p:nvSpPr>
        <p:spPr/>
        <p:txBody>
          <a:bodyPr/>
          <a:lstStyle/>
          <a:p>
            <a:fld id="{F43411F7-E6F9-4F55-9578-571BC43DC8E6}" type="datetimeFigureOut">
              <a:rPr lang="cs-CZ" smtClean="0"/>
              <a:t>28.01.2025</a:t>
            </a:fld>
            <a:endParaRPr lang="cs-CZ"/>
          </a:p>
        </p:txBody>
      </p:sp>
      <p:sp>
        <p:nvSpPr>
          <p:cNvPr id="5" name="Zástupný symbol pro zápatí 4">
            <a:extLst>
              <a:ext uri="{FF2B5EF4-FFF2-40B4-BE49-F238E27FC236}">
                <a16:creationId xmlns:a16="http://schemas.microsoft.com/office/drawing/2014/main" id="{F5DF8225-F239-F236-5E37-50DBDB9B09A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13DFB25-FF43-29CB-5347-97EB612BA8A4}"/>
              </a:ext>
            </a:extLst>
          </p:cNvPr>
          <p:cNvSpPr>
            <a:spLocks noGrp="1"/>
          </p:cNvSpPr>
          <p:nvPr>
            <p:ph type="sldNum" sz="quarter" idx="12"/>
          </p:nvPr>
        </p:nvSpPr>
        <p:spPr/>
        <p:txBody>
          <a:bodyPr/>
          <a:lstStyle/>
          <a:p>
            <a:fld id="{C79A0E3A-B4DA-406C-AF11-74458C6BB236}" type="slidenum">
              <a:rPr lang="cs-CZ" smtClean="0"/>
              <a:t>‹#›</a:t>
            </a:fld>
            <a:endParaRPr lang="cs-CZ"/>
          </a:p>
        </p:txBody>
      </p:sp>
      <p:pic>
        <p:nvPicPr>
          <p:cNvPr id="8" name="Obrázek 7">
            <a:extLst>
              <a:ext uri="{FF2B5EF4-FFF2-40B4-BE49-F238E27FC236}">
                <a16:creationId xmlns:a16="http://schemas.microsoft.com/office/drawing/2014/main" id="{68D756EE-8179-9227-F1E8-FC1A230B04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1999" cy="6858000"/>
          </a:xfrm>
          <a:prstGeom prst="rect">
            <a:avLst/>
          </a:prstGeom>
        </p:spPr>
      </p:pic>
      <p:pic>
        <p:nvPicPr>
          <p:cNvPr id="9" name="Obrázek 8">
            <a:extLst>
              <a:ext uri="{FF2B5EF4-FFF2-40B4-BE49-F238E27FC236}">
                <a16:creationId xmlns:a16="http://schemas.microsoft.com/office/drawing/2014/main" id="{BBE85852-00F4-3AA3-77B1-0ED10649EE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14131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C4C12B-5656-3E57-5BAD-1BF10884E6FF}"/>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18E68FE4-0A01-5143-1963-30DA0D2B765F}"/>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518368C-152D-6A7D-2F0F-03213B98518D}"/>
              </a:ext>
            </a:extLst>
          </p:cNvPr>
          <p:cNvSpPr>
            <a:spLocks noGrp="1"/>
          </p:cNvSpPr>
          <p:nvPr>
            <p:ph type="dt" sz="half" idx="10"/>
          </p:nvPr>
        </p:nvSpPr>
        <p:spPr/>
        <p:txBody>
          <a:bodyPr/>
          <a:lstStyle/>
          <a:p>
            <a:fld id="{F43411F7-E6F9-4F55-9578-571BC43DC8E6}" type="datetimeFigureOut">
              <a:rPr lang="cs-CZ" smtClean="0"/>
              <a:t>28.01.2025</a:t>
            </a:fld>
            <a:endParaRPr lang="cs-CZ"/>
          </a:p>
        </p:txBody>
      </p:sp>
      <p:sp>
        <p:nvSpPr>
          <p:cNvPr id="5" name="Zástupný symbol pro zápatí 4">
            <a:extLst>
              <a:ext uri="{FF2B5EF4-FFF2-40B4-BE49-F238E27FC236}">
                <a16:creationId xmlns:a16="http://schemas.microsoft.com/office/drawing/2014/main" id="{72718F47-9486-D050-4132-90E77A589DB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72F9EE2-79F9-02F1-B7ED-6CAAD3E417D4}"/>
              </a:ext>
            </a:extLst>
          </p:cNvPr>
          <p:cNvSpPr>
            <a:spLocks noGrp="1"/>
          </p:cNvSpPr>
          <p:nvPr>
            <p:ph type="sldNum" sz="quarter" idx="12"/>
          </p:nvPr>
        </p:nvSpPr>
        <p:spPr/>
        <p:txBody>
          <a:bodyPr/>
          <a:lstStyle/>
          <a:p>
            <a:fld id="{C79A0E3A-B4DA-406C-AF11-74458C6BB236}" type="slidenum">
              <a:rPr lang="cs-CZ" smtClean="0"/>
              <a:t>‹#›</a:t>
            </a:fld>
            <a:endParaRPr lang="cs-CZ"/>
          </a:p>
        </p:txBody>
      </p:sp>
    </p:spTree>
    <p:extLst>
      <p:ext uri="{BB962C8B-B14F-4D97-AF65-F5344CB8AC3E}">
        <p14:creationId xmlns:p14="http://schemas.microsoft.com/office/powerpoint/2010/main" val="1340420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36D1B959-9F39-F3AC-29B3-FB26C4313E1E}"/>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561DCF0-709E-5940-E497-C94EB98226B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A85C567-22B3-E3C8-7A65-792A31ADB61A}"/>
              </a:ext>
            </a:extLst>
          </p:cNvPr>
          <p:cNvSpPr>
            <a:spLocks noGrp="1"/>
          </p:cNvSpPr>
          <p:nvPr>
            <p:ph type="dt" sz="half" idx="10"/>
          </p:nvPr>
        </p:nvSpPr>
        <p:spPr/>
        <p:txBody>
          <a:bodyPr/>
          <a:lstStyle/>
          <a:p>
            <a:fld id="{F43411F7-E6F9-4F55-9578-571BC43DC8E6}" type="datetimeFigureOut">
              <a:rPr lang="cs-CZ" smtClean="0"/>
              <a:t>28.01.2025</a:t>
            </a:fld>
            <a:endParaRPr lang="cs-CZ"/>
          </a:p>
        </p:txBody>
      </p:sp>
      <p:sp>
        <p:nvSpPr>
          <p:cNvPr id="5" name="Zástupný symbol pro zápatí 4">
            <a:extLst>
              <a:ext uri="{FF2B5EF4-FFF2-40B4-BE49-F238E27FC236}">
                <a16:creationId xmlns:a16="http://schemas.microsoft.com/office/drawing/2014/main" id="{27653B62-3536-9E99-447A-5E91977DF7F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DD2C0C4-C8F0-F5FC-F6A7-410F642F2F64}"/>
              </a:ext>
            </a:extLst>
          </p:cNvPr>
          <p:cNvSpPr>
            <a:spLocks noGrp="1"/>
          </p:cNvSpPr>
          <p:nvPr>
            <p:ph type="sldNum" sz="quarter" idx="12"/>
          </p:nvPr>
        </p:nvSpPr>
        <p:spPr/>
        <p:txBody>
          <a:bodyPr/>
          <a:lstStyle/>
          <a:p>
            <a:fld id="{C79A0E3A-B4DA-406C-AF11-74458C6BB236}" type="slidenum">
              <a:rPr lang="cs-CZ" smtClean="0"/>
              <a:t>‹#›</a:t>
            </a:fld>
            <a:endParaRPr lang="cs-CZ"/>
          </a:p>
        </p:txBody>
      </p:sp>
    </p:spTree>
    <p:extLst>
      <p:ext uri="{BB962C8B-B14F-4D97-AF65-F5344CB8AC3E}">
        <p14:creationId xmlns:p14="http://schemas.microsoft.com/office/powerpoint/2010/main" val="348414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36F05F3D-7221-2B8C-A915-34C6D39D16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217676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oddílu">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1504B35-2CB9-2AD6-2CD9-92186A7B61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78656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BBB164F-4639-15A2-8FDF-19B2ADECBB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084283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F11B256-5E98-9D79-E63D-4788063DC0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11" name="Grafický objekt 10">
            <a:extLst>
              <a:ext uri="{FF2B5EF4-FFF2-40B4-BE49-F238E27FC236}">
                <a16:creationId xmlns:a16="http://schemas.microsoft.com/office/drawing/2014/main" id="{AD3F84FC-AFA6-6D36-E3BE-A750DD8C6965}"/>
              </a:ext>
            </a:extLst>
          </p:cNvPr>
          <p:cNvPicPr>
            <a:picLocks noChangeAspect="1"/>
          </p:cNvPicPr>
          <p:nvPr userDrawn="1"/>
        </p:nvPicPr>
        <p:blipFill>
          <a:blip r:embed="rId3">
            <a:extLst>
              <a:ext uri="{96DAC541-7B7A-43D3-8B79-37D633B846F1}">
                <asvg:svgBlip xmlns:asvg="http://schemas.microsoft.com/office/drawing/2016/SVG/main" r:embed="rId4"/>
              </a:ext>
            </a:extLst>
          </a:blip>
          <a:srcRect l="40318"/>
          <a:stretch/>
        </p:blipFill>
        <p:spPr>
          <a:xfrm>
            <a:off x="2222416" y="3092526"/>
            <a:ext cx="4743315" cy="672948"/>
          </a:xfrm>
          <a:prstGeom prst="rect">
            <a:avLst/>
          </a:prstGeom>
        </p:spPr>
      </p:pic>
    </p:spTree>
    <p:extLst>
      <p:ext uri="{BB962C8B-B14F-4D97-AF65-F5344CB8AC3E}">
        <p14:creationId xmlns:p14="http://schemas.microsoft.com/office/powerpoint/2010/main" val="1523361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ABFC5D-46ED-9484-2A25-6678F3879D7A}"/>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4C3CB25-80E3-B27B-E3B2-825A2FC2740D}"/>
              </a:ext>
            </a:extLst>
          </p:cNvPr>
          <p:cNvSpPr>
            <a:spLocks noGrp="1"/>
          </p:cNvSpPr>
          <p:nvPr>
            <p:ph type="dt" sz="half" idx="10"/>
          </p:nvPr>
        </p:nvSpPr>
        <p:spPr/>
        <p:txBody>
          <a:bodyPr/>
          <a:lstStyle/>
          <a:p>
            <a:fld id="{F43411F7-E6F9-4F55-9578-571BC43DC8E6}" type="datetimeFigureOut">
              <a:rPr lang="cs-CZ" smtClean="0"/>
              <a:t>28.01.2025</a:t>
            </a:fld>
            <a:endParaRPr lang="cs-CZ"/>
          </a:p>
        </p:txBody>
      </p:sp>
      <p:sp>
        <p:nvSpPr>
          <p:cNvPr id="4" name="Zástupný symbol pro zápatí 3">
            <a:extLst>
              <a:ext uri="{FF2B5EF4-FFF2-40B4-BE49-F238E27FC236}">
                <a16:creationId xmlns:a16="http://schemas.microsoft.com/office/drawing/2014/main" id="{52845EEA-75BA-BC1C-9067-14733A83E8E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A969A79C-AF00-B358-40F5-C6BEB2C6CD64}"/>
              </a:ext>
            </a:extLst>
          </p:cNvPr>
          <p:cNvSpPr>
            <a:spLocks noGrp="1"/>
          </p:cNvSpPr>
          <p:nvPr>
            <p:ph type="sldNum" sz="quarter" idx="12"/>
          </p:nvPr>
        </p:nvSpPr>
        <p:spPr/>
        <p:txBody>
          <a:bodyPr/>
          <a:lstStyle/>
          <a:p>
            <a:fld id="{C79A0E3A-B4DA-406C-AF11-74458C6BB236}" type="slidenum">
              <a:rPr lang="cs-CZ" smtClean="0"/>
              <a:t>‹#›</a:t>
            </a:fld>
            <a:endParaRPr lang="cs-CZ"/>
          </a:p>
        </p:txBody>
      </p:sp>
    </p:spTree>
    <p:extLst>
      <p:ext uri="{BB962C8B-B14F-4D97-AF65-F5344CB8AC3E}">
        <p14:creationId xmlns:p14="http://schemas.microsoft.com/office/powerpoint/2010/main" val="3374635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75173CBB-F3C2-D4EF-0B40-370ABCDF0613}"/>
              </a:ext>
            </a:extLst>
          </p:cNvPr>
          <p:cNvSpPr>
            <a:spLocks noGrp="1"/>
          </p:cNvSpPr>
          <p:nvPr>
            <p:ph type="dt" sz="half" idx="10"/>
          </p:nvPr>
        </p:nvSpPr>
        <p:spPr/>
        <p:txBody>
          <a:bodyPr/>
          <a:lstStyle/>
          <a:p>
            <a:fld id="{F43411F7-E6F9-4F55-9578-571BC43DC8E6}" type="datetimeFigureOut">
              <a:rPr lang="cs-CZ" smtClean="0"/>
              <a:t>28.01.2025</a:t>
            </a:fld>
            <a:endParaRPr lang="cs-CZ"/>
          </a:p>
        </p:txBody>
      </p:sp>
      <p:sp>
        <p:nvSpPr>
          <p:cNvPr id="3" name="Zástupný symbol pro zápatí 2">
            <a:extLst>
              <a:ext uri="{FF2B5EF4-FFF2-40B4-BE49-F238E27FC236}">
                <a16:creationId xmlns:a16="http://schemas.microsoft.com/office/drawing/2014/main" id="{EE5645F8-E8A8-6C0A-3A83-110F66AA3255}"/>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9EEAC039-FCC1-F96F-B12F-9A57280D380E}"/>
              </a:ext>
            </a:extLst>
          </p:cNvPr>
          <p:cNvSpPr>
            <a:spLocks noGrp="1"/>
          </p:cNvSpPr>
          <p:nvPr>
            <p:ph type="sldNum" sz="quarter" idx="12"/>
          </p:nvPr>
        </p:nvSpPr>
        <p:spPr/>
        <p:txBody>
          <a:bodyPr/>
          <a:lstStyle/>
          <a:p>
            <a:fld id="{C79A0E3A-B4DA-406C-AF11-74458C6BB236}" type="slidenum">
              <a:rPr lang="cs-CZ" smtClean="0"/>
              <a:t>‹#›</a:t>
            </a:fld>
            <a:endParaRPr lang="cs-CZ"/>
          </a:p>
        </p:txBody>
      </p:sp>
    </p:spTree>
    <p:extLst>
      <p:ext uri="{BB962C8B-B14F-4D97-AF65-F5344CB8AC3E}">
        <p14:creationId xmlns:p14="http://schemas.microsoft.com/office/powerpoint/2010/main" val="248896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338145-D5B9-837F-266F-0A0B6014037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9C3F8ADC-09B3-F293-CFCC-1DD9E57C6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80D3395B-9B4E-7BF6-A445-F79561F03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53CFBEE-17E7-10EB-7FC7-6D441D87F99C}"/>
              </a:ext>
            </a:extLst>
          </p:cNvPr>
          <p:cNvSpPr>
            <a:spLocks noGrp="1"/>
          </p:cNvSpPr>
          <p:nvPr>
            <p:ph type="dt" sz="half" idx="10"/>
          </p:nvPr>
        </p:nvSpPr>
        <p:spPr/>
        <p:txBody>
          <a:bodyPr/>
          <a:lstStyle/>
          <a:p>
            <a:fld id="{F43411F7-E6F9-4F55-9578-571BC43DC8E6}" type="datetimeFigureOut">
              <a:rPr lang="cs-CZ" smtClean="0"/>
              <a:t>28.01.2025</a:t>
            </a:fld>
            <a:endParaRPr lang="cs-CZ"/>
          </a:p>
        </p:txBody>
      </p:sp>
      <p:sp>
        <p:nvSpPr>
          <p:cNvPr id="6" name="Zástupný symbol pro zápatí 5">
            <a:extLst>
              <a:ext uri="{FF2B5EF4-FFF2-40B4-BE49-F238E27FC236}">
                <a16:creationId xmlns:a16="http://schemas.microsoft.com/office/drawing/2014/main" id="{8073467E-0DC6-6131-F991-870E7FAA635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5F1E967-2B3D-FD0B-1263-E86C734D534A}"/>
              </a:ext>
            </a:extLst>
          </p:cNvPr>
          <p:cNvSpPr>
            <a:spLocks noGrp="1"/>
          </p:cNvSpPr>
          <p:nvPr>
            <p:ph type="sldNum" sz="quarter" idx="12"/>
          </p:nvPr>
        </p:nvSpPr>
        <p:spPr/>
        <p:txBody>
          <a:bodyPr/>
          <a:lstStyle/>
          <a:p>
            <a:fld id="{C79A0E3A-B4DA-406C-AF11-74458C6BB236}" type="slidenum">
              <a:rPr lang="cs-CZ" smtClean="0"/>
              <a:t>‹#›</a:t>
            </a:fld>
            <a:endParaRPr lang="cs-CZ"/>
          </a:p>
        </p:txBody>
      </p:sp>
    </p:spTree>
    <p:extLst>
      <p:ext uri="{BB962C8B-B14F-4D97-AF65-F5344CB8AC3E}">
        <p14:creationId xmlns:p14="http://schemas.microsoft.com/office/powerpoint/2010/main" val="2729226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38CE81-E773-3A81-DD0D-32619306CC7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815529F0-9833-C5DD-4723-80F846ABB1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3A5742D0-62EF-62B7-FC13-E7D43525CC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3055AB5-9F9A-38FF-62D2-D6A95D35B859}"/>
              </a:ext>
            </a:extLst>
          </p:cNvPr>
          <p:cNvSpPr>
            <a:spLocks noGrp="1"/>
          </p:cNvSpPr>
          <p:nvPr>
            <p:ph type="dt" sz="half" idx="10"/>
          </p:nvPr>
        </p:nvSpPr>
        <p:spPr/>
        <p:txBody>
          <a:bodyPr/>
          <a:lstStyle/>
          <a:p>
            <a:fld id="{F43411F7-E6F9-4F55-9578-571BC43DC8E6}" type="datetimeFigureOut">
              <a:rPr lang="cs-CZ" smtClean="0"/>
              <a:t>28.01.2025</a:t>
            </a:fld>
            <a:endParaRPr lang="cs-CZ"/>
          </a:p>
        </p:txBody>
      </p:sp>
      <p:sp>
        <p:nvSpPr>
          <p:cNvPr id="6" name="Zástupný symbol pro zápatí 5">
            <a:extLst>
              <a:ext uri="{FF2B5EF4-FFF2-40B4-BE49-F238E27FC236}">
                <a16:creationId xmlns:a16="http://schemas.microsoft.com/office/drawing/2014/main" id="{1E58E23F-DB9E-D6CA-90FA-80089618A0F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ECCD880-7ED6-28D5-5A0F-8B4D1B9434A8}"/>
              </a:ext>
            </a:extLst>
          </p:cNvPr>
          <p:cNvSpPr>
            <a:spLocks noGrp="1"/>
          </p:cNvSpPr>
          <p:nvPr>
            <p:ph type="sldNum" sz="quarter" idx="12"/>
          </p:nvPr>
        </p:nvSpPr>
        <p:spPr/>
        <p:txBody>
          <a:bodyPr/>
          <a:lstStyle/>
          <a:p>
            <a:fld id="{C79A0E3A-B4DA-406C-AF11-74458C6BB236}" type="slidenum">
              <a:rPr lang="cs-CZ" smtClean="0"/>
              <a:t>‹#›</a:t>
            </a:fld>
            <a:endParaRPr lang="cs-CZ"/>
          </a:p>
        </p:txBody>
      </p:sp>
    </p:spTree>
    <p:extLst>
      <p:ext uri="{BB962C8B-B14F-4D97-AF65-F5344CB8AC3E}">
        <p14:creationId xmlns:p14="http://schemas.microsoft.com/office/powerpoint/2010/main" val="1788895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83CF201-C0E4-299C-2292-8BB7FD535C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52FAC6DE-2D83-BEA3-D4D4-65838390DA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DCF8E2E-C7C4-1B96-B1BA-633CDF222F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411F7-E6F9-4F55-9578-571BC43DC8E6}" type="datetimeFigureOut">
              <a:rPr lang="cs-CZ" smtClean="0"/>
              <a:t>28.01.2025</a:t>
            </a:fld>
            <a:endParaRPr lang="cs-CZ"/>
          </a:p>
        </p:txBody>
      </p:sp>
      <p:sp>
        <p:nvSpPr>
          <p:cNvPr id="5" name="Zástupný symbol pro zápatí 4">
            <a:extLst>
              <a:ext uri="{FF2B5EF4-FFF2-40B4-BE49-F238E27FC236}">
                <a16:creationId xmlns:a16="http://schemas.microsoft.com/office/drawing/2014/main" id="{FD71CDE6-0CC7-956E-9E40-D2BA162B81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3948C1A4-D8B6-E6CE-4477-2CF844E065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A0E3A-B4DA-406C-AF11-74458C6BB236}" type="slidenum">
              <a:rPr lang="cs-CZ" smtClean="0"/>
              <a:t>‹#›</a:t>
            </a:fld>
            <a:endParaRPr lang="cs-CZ"/>
          </a:p>
        </p:txBody>
      </p:sp>
    </p:spTree>
    <p:extLst>
      <p:ext uri="{BB962C8B-B14F-4D97-AF65-F5344CB8AC3E}">
        <p14:creationId xmlns:p14="http://schemas.microsoft.com/office/powerpoint/2010/main" val="2516682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714DC30-4E04-48D1-84FD-2BADB3A08375}"/>
              </a:ext>
            </a:extLst>
          </p:cNvPr>
          <p:cNvSpPr txBox="1"/>
          <p:nvPr/>
        </p:nvSpPr>
        <p:spPr>
          <a:xfrm>
            <a:off x="755409" y="5840596"/>
            <a:ext cx="7026073" cy="861774"/>
          </a:xfrm>
          <a:prstGeom prst="rect">
            <a:avLst/>
          </a:prstGeom>
          <a:noFill/>
        </p:spPr>
        <p:txBody>
          <a:bodyPr wrap="square">
            <a:spAutoFit/>
          </a:bodyPr>
          <a:lstStyle/>
          <a:p>
            <a:pPr algn="l">
              <a:spcBef>
                <a:spcPts val="0"/>
              </a:spcBef>
            </a:pPr>
            <a:r>
              <a:rPr lang="sv-SE" altLang="cs-CZ" dirty="0">
                <a:latin typeface="+mj-lt"/>
              </a:rPr>
              <a:t>29. ledna 2025</a:t>
            </a:r>
            <a:r>
              <a:rPr lang="cs-CZ" altLang="cs-CZ" dirty="0">
                <a:latin typeface="+mj-lt"/>
              </a:rPr>
              <a:t> </a:t>
            </a:r>
          </a:p>
          <a:p>
            <a:pPr algn="l">
              <a:spcBef>
                <a:spcPts val="0"/>
              </a:spcBef>
            </a:pPr>
            <a:endParaRPr lang="cs-CZ" sz="1400" dirty="0">
              <a:latin typeface="+mj-lt"/>
            </a:endParaRPr>
          </a:p>
          <a:p>
            <a:pPr algn="l">
              <a:spcBef>
                <a:spcPts val="0"/>
              </a:spcBef>
            </a:pPr>
            <a:r>
              <a:rPr lang="cs-CZ" dirty="0">
                <a:latin typeface="+mj-lt"/>
              </a:rPr>
              <a:t>Skleněný sál, Na Františku 32, Praha 1</a:t>
            </a:r>
            <a:endParaRPr lang="cs-CZ" sz="2600" dirty="0">
              <a:latin typeface="+mj-lt"/>
            </a:endParaRPr>
          </a:p>
        </p:txBody>
      </p:sp>
      <p:pic>
        <p:nvPicPr>
          <p:cNvPr id="4" name="Grafický objekt 3">
            <a:extLst>
              <a:ext uri="{FF2B5EF4-FFF2-40B4-BE49-F238E27FC236}">
                <a16:creationId xmlns:a16="http://schemas.microsoft.com/office/drawing/2014/main" id="{D2869901-AC20-97A5-2037-CF3C9D8120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442" y="5828928"/>
            <a:ext cx="352425" cy="381000"/>
          </a:xfrm>
          <a:prstGeom prst="rect">
            <a:avLst/>
          </a:prstGeom>
        </p:spPr>
      </p:pic>
      <p:pic>
        <p:nvPicPr>
          <p:cNvPr id="6" name="Grafický objekt 5">
            <a:extLst>
              <a:ext uri="{FF2B5EF4-FFF2-40B4-BE49-F238E27FC236}">
                <a16:creationId xmlns:a16="http://schemas.microsoft.com/office/drawing/2014/main" id="{A767D1FB-A353-6BA0-6678-572CD7B8BE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591" y="6345038"/>
            <a:ext cx="238125" cy="381000"/>
          </a:xfrm>
          <a:prstGeom prst="rect">
            <a:avLst/>
          </a:prstGeom>
        </p:spPr>
      </p:pic>
    </p:spTree>
    <p:extLst>
      <p:ext uri="{BB962C8B-B14F-4D97-AF65-F5344CB8AC3E}">
        <p14:creationId xmlns:p14="http://schemas.microsoft.com/office/powerpoint/2010/main" val="2393047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63A96081-043E-DAF9-A5A8-3437FCFCE659}"/>
              </a:ext>
            </a:extLst>
          </p:cNvPr>
          <p:cNvSpPr txBox="1">
            <a:spLocks/>
          </p:cNvSpPr>
          <p:nvPr/>
        </p:nvSpPr>
        <p:spPr>
          <a:xfrm>
            <a:off x="435858" y="1426933"/>
            <a:ext cx="11360512" cy="4874986"/>
          </a:xfrm>
          <a:prstGeom prst="rect">
            <a:avLst/>
          </a:prstGeom>
        </p:spPr>
        <p:txBody>
          <a:bodyPr vert="horz" lIns="91440" tIns="45720" rIns="91440" bIns="45720" rtlCol="0" anchor="ctr">
            <a:normAutofit/>
          </a:bodyPr>
          <a:lstStyle>
            <a:defPPr>
              <a:defRPr lang="cs-CZ"/>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cs-CZ" sz="2200" b="1" dirty="0">
                <a:solidFill>
                  <a:schemeClr val="accent1">
                    <a:lumMod val="75000"/>
                  </a:schemeClr>
                </a:solidFill>
              </a:rPr>
              <a:t>Proces auditu</a:t>
            </a:r>
          </a:p>
          <a:p>
            <a:pPr marL="342900" indent="-342900">
              <a:buFont typeface="Wingdings" panose="05000000000000000000" pitchFamily="2" charset="2"/>
              <a:buChar char="Ø"/>
            </a:pPr>
            <a:r>
              <a:rPr lang="cs-CZ" sz="2200" b="1" dirty="0">
                <a:solidFill>
                  <a:schemeClr val="accent1">
                    <a:lumMod val="75000"/>
                  </a:schemeClr>
                </a:solidFill>
              </a:rPr>
              <a:t>Mapování materiálových toků (Lineární, Oběhové)</a:t>
            </a:r>
          </a:p>
          <a:p>
            <a:pPr marL="342900" indent="-342900">
              <a:buFont typeface="Wingdings" panose="05000000000000000000" pitchFamily="2" charset="2"/>
              <a:buChar char="Ø"/>
            </a:pPr>
            <a:r>
              <a:rPr lang="cs-CZ" sz="2200" b="1" dirty="0">
                <a:solidFill>
                  <a:schemeClr val="accent1">
                    <a:lumMod val="75000"/>
                  </a:schemeClr>
                </a:solidFill>
              </a:rPr>
              <a:t>Efektivita procesů (Zlepšování procesů, Snižování spotřeby materiálů, Náhrady druhotnými surovinami)</a:t>
            </a:r>
          </a:p>
          <a:p>
            <a:pPr marL="342900" indent="-342900">
              <a:buFont typeface="Wingdings" panose="05000000000000000000" pitchFamily="2" charset="2"/>
              <a:buChar char="Ø"/>
            </a:pPr>
            <a:r>
              <a:rPr lang="cs-CZ" sz="2200" b="1" dirty="0">
                <a:solidFill>
                  <a:schemeClr val="accent1">
                    <a:lumMod val="75000"/>
                  </a:schemeClr>
                </a:solidFill>
              </a:rPr>
              <a:t>Posouzení</a:t>
            </a:r>
          </a:p>
          <a:p>
            <a:pPr marL="342900" indent="-342900">
              <a:buFont typeface="Wingdings" panose="05000000000000000000" pitchFamily="2" charset="2"/>
              <a:buChar char="Ø"/>
            </a:pPr>
            <a:r>
              <a:rPr lang="cs-CZ" sz="2200" b="1" dirty="0">
                <a:solidFill>
                  <a:schemeClr val="accent1">
                    <a:lumMod val="75000"/>
                  </a:schemeClr>
                </a:solidFill>
              </a:rPr>
              <a:t>Vyhodnocení</a:t>
            </a:r>
          </a:p>
          <a:p>
            <a:pPr marL="342900" indent="-342900">
              <a:buFont typeface="Wingdings" panose="05000000000000000000" pitchFamily="2" charset="2"/>
              <a:buChar char="Ø"/>
            </a:pPr>
            <a:r>
              <a:rPr lang="cs-CZ" sz="2200" b="1" dirty="0">
                <a:solidFill>
                  <a:schemeClr val="accent1">
                    <a:lumMod val="75000"/>
                  </a:schemeClr>
                </a:solidFill>
              </a:rPr>
              <a:t>Stanovení opatření</a:t>
            </a:r>
          </a:p>
          <a:p>
            <a:pPr marL="342900" indent="-342900">
              <a:buFont typeface="Wingdings" panose="05000000000000000000" pitchFamily="2" charset="2"/>
              <a:buChar char="Ø"/>
            </a:pPr>
            <a:r>
              <a:rPr lang="cs-CZ" sz="2200" b="1" dirty="0">
                <a:solidFill>
                  <a:schemeClr val="accent1">
                    <a:lumMod val="75000"/>
                  </a:schemeClr>
                </a:solidFill>
              </a:rPr>
              <a:t>Stanovení úspor materiálu (množství, financí), </a:t>
            </a:r>
          </a:p>
          <a:p>
            <a:pPr marL="342000"/>
            <a:r>
              <a:rPr lang="cs-CZ" sz="2200" b="1" dirty="0">
                <a:solidFill>
                  <a:schemeClr val="accent1">
                    <a:lumMod val="75000"/>
                  </a:schemeClr>
                </a:solidFill>
              </a:rPr>
              <a:t>úspora produkce CO2</a:t>
            </a:r>
          </a:p>
          <a:p>
            <a:pPr marL="342900" indent="-342900">
              <a:buFont typeface="Wingdings" panose="05000000000000000000" pitchFamily="2" charset="2"/>
              <a:buChar char="Ø"/>
            </a:pPr>
            <a:r>
              <a:rPr lang="cs-CZ" sz="2200" b="1" dirty="0">
                <a:solidFill>
                  <a:schemeClr val="accent1">
                    <a:lumMod val="75000"/>
                  </a:schemeClr>
                </a:solidFill>
              </a:rPr>
              <a:t>Zpráva z auditu</a:t>
            </a:r>
          </a:p>
          <a:p>
            <a:pPr marL="342900" indent="-342900">
              <a:buFont typeface="Wingdings" panose="05000000000000000000" pitchFamily="2" charset="2"/>
              <a:buChar char="Ø"/>
            </a:pPr>
            <a:r>
              <a:rPr lang="cs-CZ" sz="2200" b="1" dirty="0">
                <a:solidFill>
                  <a:schemeClr val="accent1">
                    <a:lumMod val="75000"/>
                  </a:schemeClr>
                </a:solidFill>
              </a:rPr>
              <a:t>Navazující audit po zapracování opatření</a:t>
            </a:r>
          </a:p>
        </p:txBody>
      </p:sp>
      <p:sp>
        <p:nvSpPr>
          <p:cNvPr id="3" name="Nadpis 2">
            <a:extLst>
              <a:ext uri="{FF2B5EF4-FFF2-40B4-BE49-F238E27FC236}">
                <a16:creationId xmlns:a16="http://schemas.microsoft.com/office/drawing/2014/main" id="{A839FD90-70EA-02E7-5466-8241B71EE1FD}"/>
              </a:ext>
            </a:extLst>
          </p:cNvPr>
          <p:cNvSpPr txBox="1">
            <a:spLocks/>
          </p:cNvSpPr>
          <p:nvPr/>
        </p:nvSpPr>
        <p:spPr>
          <a:xfrm>
            <a:off x="435858" y="556082"/>
            <a:ext cx="11123990" cy="6275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3200" b="1" dirty="0">
                <a:solidFill>
                  <a:schemeClr val="accent6">
                    <a:lumMod val="75000"/>
                  </a:schemeClr>
                </a:solidFill>
              </a:rPr>
              <a:t>Metodika pro analýzu provozu s návrhem opatření zaměřených na uplatňování principů oběhového hospodářství</a:t>
            </a:r>
          </a:p>
        </p:txBody>
      </p:sp>
      <p:sp>
        <p:nvSpPr>
          <p:cNvPr id="4" name="Nadpis 2">
            <a:extLst>
              <a:ext uri="{FF2B5EF4-FFF2-40B4-BE49-F238E27FC236}">
                <a16:creationId xmlns:a16="http://schemas.microsoft.com/office/drawing/2014/main" id="{B208E65B-606B-B627-50DC-93A74238B3FB}"/>
              </a:ext>
            </a:extLst>
          </p:cNvPr>
          <p:cNvSpPr txBox="1">
            <a:spLocks/>
          </p:cNvSpPr>
          <p:nvPr/>
        </p:nvSpPr>
        <p:spPr>
          <a:xfrm>
            <a:off x="363538"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l" rtl="0"/>
            <a:r>
              <a:rPr lang="cs-CZ" sz="2800" b="1" i="0" u="none" strike="noStrike" baseline="30000" dirty="0">
                <a:solidFill>
                  <a:schemeClr val="bg1"/>
                </a:solidFill>
                <a:latin typeface="+mn-lt"/>
              </a:rPr>
              <a:t>SEMINÁŘ CIRKULÁRNÍ AUDIT</a:t>
            </a:r>
            <a:endParaRPr lang="en-US" sz="2800" b="1" i="0" u="none" strike="noStrike" baseline="30000" dirty="0">
              <a:solidFill>
                <a:schemeClr val="bg1"/>
              </a:solidFill>
              <a:latin typeface="+mn-lt"/>
            </a:endParaRPr>
          </a:p>
        </p:txBody>
      </p:sp>
      <p:sp>
        <p:nvSpPr>
          <p:cNvPr id="5" name="Nadpis 2">
            <a:extLst>
              <a:ext uri="{FF2B5EF4-FFF2-40B4-BE49-F238E27FC236}">
                <a16:creationId xmlns:a16="http://schemas.microsoft.com/office/drawing/2014/main" id="{152A0185-480D-4184-08C2-DA2B18E21872}"/>
              </a:ext>
            </a:extLst>
          </p:cNvPr>
          <p:cNvSpPr txBox="1">
            <a:spLocks/>
          </p:cNvSpPr>
          <p:nvPr/>
        </p:nvSpPr>
        <p:spPr>
          <a:xfrm>
            <a:off x="7763521"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r" rtl="0"/>
            <a:r>
              <a:rPr lang="cs-CZ" sz="2800" i="0" u="none" strike="noStrike" baseline="30000" dirty="0">
                <a:solidFill>
                  <a:schemeClr val="bg1"/>
                </a:solidFill>
                <a:latin typeface="+mn-lt"/>
              </a:rPr>
              <a:t>2025</a:t>
            </a:r>
            <a:endParaRPr lang="en-US" sz="2800" i="0" u="none" strike="noStrike" baseline="30000" dirty="0">
              <a:solidFill>
                <a:schemeClr val="bg1"/>
              </a:solidFill>
              <a:latin typeface="+mn-lt"/>
            </a:endParaRPr>
          </a:p>
        </p:txBody>
      </p:sp>
      <p:pic>
        <p:nvPicPr>
          <p:cNvPr id="9" name="Obrázek 8">
            <a:extLst>
              <a:ext uri="{FF2B5EF4-FFF2-40B4-BE49-F238E27FC236}">
                <a16:creationId xmlns:a16="http://schemas.microsoft.com/office/drawing/2014/main" id="{04199238-1CF9-48FA-97F9-7E74FB726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1192" y="3267075"/>
            <a:ext cx="5314950" cy="2657475"/>
          </a:xfrm>
          <a:prstGeom prst="rect">
            <a:avLst/>
          </a:prstGeom>
        </p:spPr>
      </p:pic>
    </p:spTree>
    <p:extLst>
      <p:ext uri="{BB962C8B-B14F-4D97-AF65-F5344CB8AC3E}">
        <p14:creationId xmlns:p14="http://schemas.microsoft.com/office/powerpoint/2010/main" val="1230439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5D0B8-F489-A30F-BD02-D8650F8CAC1A}"/>
            </a:ext>
          </a:extLst>
        </p:cNvPr>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BBCCB84D-11A6-DF88-B7B0-353671603216}"/>
              </a:ext>
            </a:extLst>
          </p:cNvPr>
          <p:cNvSpPr txBox="1">
            <a:spLocks/>
          </p:cNvSpPr>
          <p:nvPr/>
        </p:nvSpPr>
        <p:spPr>
          <a:xfrm>
            <a:off x="585855" y="1602272"/>
            <a:ext cx="5041217" cy="4699646"/>
          </a:xfrm>
          <a:prstGeom prst="rect">
            <a:avLst/>
          </a:prstGeom>
        </p:spPr>
        <p:txBody>
          <a:bodyPr vert="horz" lIns="91440" tIns="45720" rIns="91440" bIns="45720" rtlCol="0" anchor="t">
            <a:normAutofit/>
          </a:bodyPr>
          <a:lstStyle>
            <a:defPPr>
              <a:defRPr lang="cs-CZ"/>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cs-CZ" sz="2200" b="1" dirty="0">
                <a:solidFill>
                  <a:schemeClr val="accent1">
                    <a:lumMod val="75000"/>
                  </a:schemeClr>
                </a:solidFill>
              </a:rPr>
              <a:t>Strategické řízení,</a:t>
            </a:r>
          </a:p>
          <a:p>
            <a:pPr marL="342900" indent="-342900">
              <a:buFont typeface="Wingdings" panose="05000000000000000000" pitchFamily="2" charset="2"/>
              <a:buChar char="Ø"/>
            </a:pPr>
            <a:r>
              <a:rPr lang="cs-CZ" sz="2200" b="1" dirty="0">
                <a:solidFill>
                  <a:schemeClr val="accent1">
                    <a:lumMod val="75000"/>
                  </a:schemeClr>
                </a:solidFill>
              </a:rPr>
              <a:t>Výroba,</a:t>
            </a:r>
          </a:p>
          <a:p>
            <a:pPr marL="342900" indent="-342900">
              <a:buFont typeface="Wingdings" panose="05000000000000000000" pitchFamily="2" charset="2"/>
              <a:buChar char="Ø"/>
            </a:pPr>
            <a:r>
              <a:rPr lang="cs-CZ" sz="2200" b="1" dirty="0">
                <a:solidFill>
                  <a:schemeClr val="accent1">
                    <a:lumMod val="75000"/>
                  </a:schemeClr>
                </a:solidFill>
              </a:rPr>
              <a:t>Ekodesign,</a:t>
            </a:r>
          </a:p>
          <a:p>
            <a:pPr marL="342900" indent="-342900">
              <a:buFont typeface="Wingdings" panose="05000000000000000000" pitchFamily="2" charset="2"/>
              <a:buChar char="Ø"/>
            </a:pPr>
            <a:r>
              <a:rPr lang="cs-CZ" sz="2200" b="1" dirty="0">
                <a:solidFill>
                  <a:schemeClr val="accent1">
                    <a:lumMod val="75000"/>
                  </a:schemeClr>
                </a:solidFill>
              </a:rPr>
              <a:t>Zadávání a nakupování.</a:t>
            </a:r>
          </a:p>
        </p:txBody>
      </p:sp>
      <p:sp>
        <p:nvSpPr>
          <p:cNvPr id="3" name="Nadpis 2">
            <a:extLst>
              <a:ext uri="{FF2B5EF4-FFF2-40B4-BE49-F238E27FC236}">
                <a16:creationId xmlns:a16="http://schemas.microsoft.com/office/drawing/2014/main" id="{FD5B999D-29F1-359A-F677-076A7E481E2A}"/>
              </a:ext>
            </a:extLst>
          </p:cNvPr>
          <p:cNvSpPr txBox="1">
            <a:spLocks/>
          </p:cNvSpPr>
          <p:nvPr/>
        </p:nvSpPr>
        <p:spPr>
          <a:xfrm>
            <a:off x="435858" y="556082"/>
            <a:ext cx="11123990" cy="62750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4000" b="1" dirty="0">
                <a:solidFill>
                  <a:schemeClr val="accent6">
                    <a:lumMod val="75000"/>
                  </a:schemeClr>
                </a:solidFill>
              </a:rPr>
              <a:t>Měření cirkularity podniku</a:t>
            </a:r>
          </a:p>
        </p:txBody>
      </p:sp>
      <p:sp>
        <p:nvSpPr>
          <p:cNvPr id="4" name="Nadpis 2">
            <a:extLst>
              <a:ext uri="{FF2B5EF4-FFF2-40B4-BE49-F238E27FC236}">
                <a16:creationId xmlns:a16="http://schemas.microsoft.com/office/drawing/2014/main" id="{E3835DD1-544A-334A-0D0F-89E94F0034CE}"/>
              </a:ext>
            </a:extLst>
          </p:cNvPr>
          <p:cNvSpPr txBox="1">
            <a:spLocks/>
          </p:cNvSpPr>
          <p:nvPr/>
        </p:nvSpPr>
        <p:spPr>
          <a:xfrm>
            <a:off x="363538"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l" rtl="0"/>
            <a:r>
              <a:rPr lang="cs-CZ" sz="2800" b="1" i="0" u="none" strike="noStrike" baseline="30000" dirty="0">
                <a:solidFill>
                  <a:schemeClr val="bg1"/>
                </a:solidFill>
                <a:latin typeface="+mn-lt"/>
              </a:rPr>
              <a:t>SEMINÁŘ CIRKULÁRNÍ AUDIT</a:t>
            </a:r>
            <a:endParaRPr lang="en-US" sz="2800" b="1" i="0" u="none" strike="noStrike" baseline="30000" dirty="0">
              <a:solidFill>
                <a:schemeClr val="bg1"/>
              </a:solidFill>
              <a:latin typeface="+mn-lt"/>
            </a:endParaRPr>
          </a:p>
        </p:txBody>
      </p:sp>
      <p:sp>
        <p:nvSpPr>
          <p:cNvPr id="5" name="Nadpis 2">
            <a:extLst>
              <a:ext uri="{FF2B5EF4-FFF2-40B4-BE49-F238E27FC236}">
                <a16:creationId xmlns:a16="http://schemas.microsoft.com/office/drawing/2014/main" id="{C6784D62-2AB3-DC68-C9F8-99E3BACDB3B0}"/>
              </a:ext>
            </a:extLst>
          </p:cNvPr>
          <p:cNvSpPr txBox="1">
            <a:spLocks/>
          </p:cNvSpPr>
          <p:nvPr/>
        </p:nvSpPr>
        <p:spPr>
          <a:xfrm>
            <a:off x="7763521"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r" rtl="0"/>
            <a:r>
              <a:rPr lang="cs-CZ" sz="2800" i="0" u="none" strike="noStrike" baseline="30000" dirty="0">
                <a:solidFill>
                  <a:schemeClr val="bg1"/>
                </a:solidFill>
                <a:latin typeface="+mn-lt"/>
              </a:rPr>
              <a:t>2025</a:t>
            </a:r>
            <a:endParaRPr lang="en-US" sz="2800" i="0" u="none" strike="noStrike" baseline="30000" dirty="0">
              <a:solidFill>
                <a:schemeClr val="bg1"/>
              </a:solidFill>
              <a:latin typeface="+mn-lt"/>
            </a:endParaRPr>
          </a:p>
        </p:txBody>
      </p:sp>
      <p:pic>
        <p:nvPicPr>
          <p:cNvPr id="7" name="Obrázek 6">
            <a:extLst>
              <a:ext uri="{FF2B5EF4-FFF2-40B4-BE49-F238E27FC236}">
                <a16:creationId xmlns:a16="http://schemas.microsoft.com/office/drawing/2014/main" id="{BAA0A177-38E8-FBDD-E36F-CCFA6CC283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1829" y="266103"/>
            <a:ext cx="5722065" cy="5722065"/>
          </a:xfrm>
          <a:prstGeom prst="rect">
            <a:avLst/>
          </a:prstGeom>
        </p:spPr>
      </p:pic>
    </p:spTree>
    <p:extLst>
      <p:ext uri="{BB962C8B-B14F-4D97-AF65-F5344CB8AC3E}">
        <p14:creationId xmlns:p14="http://schemas.microsoft.com/office/powerpoint/2010/main" val="4286705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8BFB9283-0AE6-08F5-25C9-31AF5D32760F}"/>
              </a:ext>
            </a:extLst>
          </p:cNvPr>
          <p:cNvSpPr txBox="1">
            <a:spLocks/>
          </p:cNvSpPr>
          <p:nvPr/>
        </p:nvSpPr>
        <p:spPr>
          <a:xfrm>
            <a:off x="437772" y="3561602"/>
            <a:ext cx="8310993" cy="1893798"/>
          </a:xfrm>
          <a:prstGeom prst="rect">
            <a:avLst/>
          </a:prstGeom>
        </p:spPr>
        <p:txBody>
          <a:bodyPr vert="horz" lIns="91440" tIns="45720" rIns="91440" bIns="45720" rtlCol="0" anchor="ctr">
            <a:normAutofit/>
          </a:bodyPr>
          <a:lstStyle>
            <a:defPPr>
              <a:defRPr lang="cs-CZ"/>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3200" b="1" dirty="0">
                <a:solidFill>
                  <a:schemeClr val="bg1"/>
                </a:solidFill>
                <a:sym typeface="Wingdings" panose="05000000000000000000" pitchFamily="2" charset="2"/>
              </a:rPr>
              <a:t>Děkuji za pozornost  </a:t>
            </a:r>
          </a:p>
          <a:p>
            <a:r>
              <a:rPr lang="cs-CZ" sz="3200" dirty="0">
                <a:solidFill>
                  <a:schemeClr val="bg1"/>
                </a:solidFill>
                <a:sym typeface="Wingdings" panose="05000000000000000000" pitchFamily="2" charset="2"/>
              </a:rPr>
              <a:t>pavlina.kulhankova@mpo.gov.cz</a:t>
            </a:r>
          </a:p>
        </p:txBody>
      </p:sp>
      <p:pic>
        <p:nvPicPr>
          <p:cNvPr id="3" name="Obrázek 2">
            <a:extLst>
              <a:ext uri="{FF2B5EF4-FFF2-40B4-BE49-F238E27FC236}">
                <a16:creationId xmlns:a16="http://schemas.microsoft.com/office/drawing/2014/main" id="{0243973A-B177-4B65-B3A0-F20D15D9E56F}"/>
              </a:ext>
            </a:extLst>
          </p:cNvPr>
          <p:cNvPicPr>
            <a:picLocks noChangeAspect="1"/>
          </p:cNvPicPr>
          <p:nvPr/>
        </p:nvPicPr>
        <p:blipFill rotWithShape="1">
          <a:blip r:embed="rId3"/>
          <a:srcRect t="12560"/>
          <a:stretch/>
        </p:blipFill>
        <p:spPr>
          <a:xfrm>
            <a:off x="7521146" y="607"/>
            <a:ext cx="4662615" cy="5728809"/>
          </a:xfrm>
          <a:prstGeom prst="rect">
            <a:avLst/>
          </a:prstGeom>
        </p:spPr>
      </p:pic>
      <p:sp>
        <p:nvSpPr>
          <p:cNvPr id="4" name="Obdélník 3">
            <a:extLst>
              <a:ext uri="{FF2B5EF4-FFF2-40B4-BE49-F238E27FC236}">
                <a16:creationId xmlns:a16="http://schemas.microsoft.com/office/drawing/2014/main" id="{EDC6B441-756D-407A-A4E9-DAA49EE39C44}"/>
              </a:ext>
            </a:extLst>
          </p:cNvPr>
          <p:cNvSpPr/>
          <p:nvPr/>
        </p:nvSpPr>
        <p:spPr>
          <a:xfrm>
            <a:off x="6549081" y="5061"/>
            <a:ext cx="1375719" cy="4670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36124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448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0F3445-8DB7-91D2-E271-26B2A4BA53C7}"/>
              </a:ext>
            </a:extLst>
          </p:cNvPr>
          <p:cNvSpPr txBox="1">
            <a:spLocks/>
          </p:cNvSpPr>
          <p:nvPr/>
        </p:nvSpPr>
        <p:spPr>
          <a:xfrm>
            <a:off x="6010417" y="1136342"/>
            <a:ext cx="5345329" cy="21860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b="1" dirty="0">
                <a:solidFill>
                  <a:schemeClr val="accent1">
                    <a:lumMod val="75000"/>
                  </a:schemeClr>
                </a:solidFill>
                <a:latin typeface="+mn-lt"/>
              </a:rPr>
              <a:t>Cirkulární audit </a:t>
            </a:r>
          </a:p>
          <a:p>
            <a:r>
              <a:rPr lang="cs-CZ" b="1" dirty="0">
                <a:solidFill>
                  <a:schemeClr val="accent1">
                    <a:lumMod val="75000"/>
                  </a:schemeClr>
                </a:solidFill>
                <a:latin typeface="+mn-lt"/>
              </a:rPr>
              <a:t>I a II</a:t>
            </a:r>
            <a:endParaRPr lang="cs-CZ" dirty="0">
              <a:solidFill>
                <a:schemeClr val="accent1">
                  <a:lumMod val="75000"/>
                </a:schemeClr>
              </a:solidFill>
              <a:latin typeface="+mn-lt"/>
            </a:endParaRPr>
          </a:p>
        </p:txBody>
      </p:sp>
      <p:sp>
        <p:nvSpPr>
          <p:cNvPr id="3" name="Podnadpis 2">
            <a:extLst>
              <a:ext uri="{FF2B5EF4-FFF2-40B4-BE49-F238E27FC236}">
                <a16:creationId xmlns:a16="http://schemas.microsoft.com/office/drawing/2014/main" id="{D871C94B-1DB8-C8CB-08FE-9393B5D791DF}"/>
              </a:ext>
            </a:extLst>
          </p:cNvPr>
          <p:cNvSpPr txBox="1">
            <a:spLocks/>
          </p:cNvSpPr>
          <p:nvPr/>
        </p:nvSpPr>
        <p:spPr>
          <a:xfrm>
            <a:off x="207818" y="3541222"/>
            <a:ext cx="5696067" cy="2042831"/>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endParaRPr lang="cs-CZ" altLang="cs-CZ" sz="3200" b="1" dirty="0">
              <a:solidFill>
                <a:schemeClr val="bg1"/>
              </a:solidFill>
              <a:latin typeface="Calibri" panose="020F0502020204030204" pitchFamily="34" charset="0"/>
            </a:endParaRPr>
          </a:p>
          <a:p>
            <a:pPr algn="l">
              <a:spcBef>
                <a:spcPts val="0"/>
              </a:spcBef>
            </a:pPr>
            <a:r>
              <a:rPr lang="cs-CZ" altLang="cs-CZ" sz="3000" dirty="0">
                <a:solidFill>
                  <a:schemeClr val="bg1"/>
                </a:solidFill>
                <a:latin typeface="Calibri" panose="020F0502020204030204" pitchFamily="34" charset="0"/>
              </a:rPr>
              <a:t>Sekce hospodářství </a:t>
            </a:r>
          </a:p>
          <a:p>
            <a:pPr algn="l">
              <a:spcBef>
                <a:spcPts val="0"/>
              </a:spcBef>
            </a:pPr>
            <a:r>
              <a:rPr lang="cs-CZ" altLang="cs-CZ" sz="3000" dirty="0">
                <a:solidFill>
                  <a:schemeClr val="bg1"/>
                </a:solidFill>
                <a:latin typeface="Calibri" panose="020F0502020204030204" pitchFamily="34" charset="0"/>
              </a:rPr>
              <a:t>odbor průmyslové ekologie</a:t>
            </a:r>
          </a:p>
          <a:p>
            <a:pPr algn="l">
              <a:spcBef>
                <a:spcPts val="0"/>
              </a:spcBef>
            </a:pPr>
            <a:r>
              <a:rPr lang="cs-CZ" altLang="cs-CZ" sz="3000" dirty="0">
                <a:solidFill>
                  <a:schemeClr val="bg1"/>
                </a:solidFill>
                <a:latin typeface="Calibri" panose="020F0502020204030204" pitchFamily="34" charset="0"/>
              </a:rPr>
              <a:t>Ministerstvo průmyslu a obchodu</a:t>
            </a:r>
          </a:p>
          <a:p>
            <a:pPr algn="l">
              <a:spcBef>
                <a:spcPts val="0"/>
              </a:spcBef>
            </a:pPr>
            <a:endParaRPr lang="cs-CZ" altLang="cs-CZ" dirty="0">
              <a:solidFill>
                <a:schemeClr val="bg1"/>
              </a:solidFill>
              <a:latin typeface="+mj-lt"/>
            </a:endParaRPr>
          </a:p>
          <a:p>
            <a:pPr algn="l">
              <a:spcBef>
                <a:spcPts val="0"/>
              </a:spcBef>
            </a:pPr>
            <a:r>
              <a:rPr lang="cs-CZ" sz="2600" dirty="0">
                <a:solidFill>
                  <a:schemeClr val="bg1"/>
                </a:solidFill>
                <a:latin typeface="+mj-lt"/>
              </a:rPr>
              <a:t>29. ledna 2025</a:t>
            </a:r>
          </a:p>
        </p:txBody>
      </p:sp>
    </p:spTree>
    <p:extLst>
      <p:ext uri="{BB962C8B-B14F-4D97-AF65-F5344CB8AC3E}">
        <p14:creationId xmlns:p14="http://schemas.microsoft.com/office/powerpoint/2010/main" val="46892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2">
            <a:extLst>
              <a:ext uri="{FF2B5EF4-FFF2-40B4-BE49-F238E27FC236}">
                <a16:creationId xmlns:a16="http://schemas.microsoft.com/office/drawing/2014/main" id="{B208E65B-606B-B627-50DC-93A74238B3FB}"/>
              </a:ext>
            </a:extLst>
          </p:cNvPr>
          <p:cNvSpPr txBox="1">
            <a:spLocks/>
          </p:cNvSpPr>
          <p:nvPr/>
        </p:nvSpPr>
        <p:spPr>
          <a:xfrm>
            <a:off x="363538"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l" rtl="0"/>
            <a:r>
              <a:rPr lang="cs-CZ" sz="2800" b="1" i="0" u="none" strike="noStrike" baseline="30000" dirty="0">
                <a:solidFill>
                  <a:schemeClr val="bg1"/>
                </a:solidFill>
                <a:latin typeface="+mn-lt"/>
              </a:rPr>
              <a:t>SEMINÁŘ CIRKULÁRNÍ AUDIT</a:t>
            </a:r>
            <a:endParaRPr lang="en-US" sz="2800" b="1" i="0" u="none" strike="noStrike" baseline="30000" dirty="0">
              <a:solidFill>
                <a:schemeClr val="bg1"/>
              </a:solidFill>
              <a:latin typeface="+mn-lt"/>
            </a:endParaRPr>
          </a:p>
        </p:txBody>
      </p:sp>
      <p:sp>
        <p:nvSpPr>
          <p:cNvPr id="5" name="Nadpis 2">
            <a:extLst>
              <a:ext uri="{FF2B5EF4-FFF2-40B4-BE49-F238E27FC236}">
                <a16:creationId xmlns:a16="http://schemas.microsoft.com/office/drawing/2014/main" id="{152A0185-480D-4184-08C2-DA2B18E21872}"/>
              </a:ext>
            </a:extLst>
          </p:cNvPr>
          <p:cNvSpPr txBox="1">
            <a:spLocks/>
          </p:cNvSpPr>
          <p:nvPr/>
        </p:nvSpPr>
        <p:spPr>
          <a:xfrm>
            <a:off x="7763521"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r" rtl="0"/>
            <a:r>
              <a:rPr lang="cs-CZ" sz="2800" i="0" u="none" strike="noStrike" baseline="30000" dirty="0">
                <a:solidFill>
                  <a:schemeClr val="bg1"/>
                </a:solidFill>
                <a:latin typeface="+mn-lt"/>
              </a:rPr>
              <a:t>2025</a:t>
            </a:r>
            <a:endParaRPr lang="en-US" sz="2800" i="0" u="none" strike="noStrike" baseline="30000" dirty="0">
              <a:solidFill>
                <a:schemeClr val="bg1"/>
              </a:solidFill>
              <a:latin typeface="+mn-lt"/>
            </a:endParaRPr>
          </a:p>
        </p:txBody>
      </p:sp>
      <p:sp>
        <p:nvSpPr>
          <p:cNvPr id="8" name="TextovéPole 7">
            <a:extLst>
              <a:ext uri="{FF2B5EF4-FFF2-40B4-BE49-F238E27FC236}">
                <a16:creationId xmlns:a16="http://schemas.microsoft.com/office/drawing/2014/main" id="{0FEAAC7C-EE54-4A85-A665-AE7F5934A794}"/>
              </a:ext>
            </a:extLst>
          </p:cNvPr>
          <p:cNvSpPr txBox="1"/>
          <p:nvPr/>
        </p:nvSpPr>
        <p:spPr>
          <a:xfrm>
            <a:off x="1409007" y="4787915"/>
            <a:ext cx="9373985" cy="1138773"/>
          </a:xfrm>
          <a:prstGeom prst="rect">
            <a:avLst/>
          </a:prstGeom>
          <a:noFill/>
        </p:spPr>
        <p:txBody>
          <a:bodyPr wrap="square">
            <a:spAutoFit/>
          </a:bodyPr>
          <a:lstStyle/>
          <a:p>
            <a:pPr algn="ctr">
              <a:spcBef>
                <a:spcPts val="0"/>
              </a:spcBef>
            </a:pPr>
            <a:r>
              <a:rPr lang="cs-CZ" altLang="cs-CZ" sz="4000" b="1" dirty="0">
                <a:solidFill>
                  <a:schemeClr val="accent6">
                    <a:lumMod val="75000"/>
                  </a:schemeClr>
                </a:solidFill>
              </a:rPr>
              <a:t>Ing. </a:t>
            </a:r>
            <a:r>
              <a:rPr lang="cs-CZ" altLang="cs-CZ" sz="4000" b="1">
                <a:solidFill>
                  <a:schemeClr val="accent6">
                    <a:lumMod val="75000"/>
                  </a:schemeClr>
                </a:solidFill>
              </a:rPr>
              <a:t>Pavlína </a:t>
            </a:r>
            <a:r>
              <a:rPr lang="cs-CZ" altLang="cs-CZ" sz="4000" b="1" dirty="0">
                <a:solidFill>
                  <a:schemeClr val="accent6">
                    <a:lumMod val="75000"/>
                  </a:schemeClr>
                </a:solidFill>
              </a:rPr>
              <a:t>Kulhánková  </a:t>
            </a:r>
          </a:p>
          <a:p>
            <a:pPr algn="ctr">
              <a:spcBef>
                <a:spcPts val="0"/>
              </a:spcBef>
            </a:pPr>
            <a:r>
              <a:rPr lang="cs-CZ" altLang="cs-CZ" sz="2800" b="1" dirty="0">
                <a:solidFill>
                  <a:schemeClr val="accent6">
                    <a:lumMod val="75000"/>
                  </a:schemeClr>
                </a:solidFill>
              </a:rPr>
              <a:t>ředitelka odboru průmyslové ekologie </a:t>
            </a:r>
          </a:p>
        </p:txBody>
      </p:sp>
      <p:pic>
        <p:nvPicPr>
          <p:cNvPr id="6" name="Obrázek 5">
            <a:extLst>
              <a:ext uri="{FF2B5EF4-FFF2-40B4-BE49-F238E27FC236}">
                <a16:creationId xmlns:a16="http://schemas.microsoft.com/office/drawing/2014/main" id="{75F4A8DD-33DA-4DB9-A5A8-35B997AFD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849" y="1500698"/>
            <a:ext cx="2912302" cy="2912302"/>
          </a:xfrm>
          <a:prstGeom prst="ellipse">
            <a:avLst/>
          </a:prstGeom>
          <a:ln w="63500" cap="rnd">
            <a:noFill/>
          </a:ln>
          <a:effectLst/>
        </p:spPr>
      </p:pic>
    </p:spTree>
    <p:extLst>
      <p:ext uri="{BB962C8B-B14F-4D97-AF65-F5344CB8AC3E}">
        <p14:creationId xmlns:p14="http://schemas.microsoft.com/office/powerpoint/2010/main" val="3319552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63A96081-043E-DAF9-A5A8-3437FCFCE659}"/>
              </a:ext>
            </a:extLst>
          </p:cNvPr>
          <p:cNvSpPr txBox="1">
            <a:spLocks/>
          </p:cNvSpPr>
          <p:nvPr/>
        </p:nvSpPr>
        <p:spPr>
          <a:xfrm>
            <a:off x="435858" y="1067204"/>
            <a:ext cx="5754570" cy="4874985"/>
          </a:xfrm>
          <a:prstGeom prst="rect">
            <a:avLst/>
          </a:prstGeom>
        </p:spPr>
        <p:txBody>
          <a:bodyPr vert="horz" lIns="91440" tIns="45720" rIns="91440" bIns="45720" rtlCol="0" anchor="ctr">
            <a:normAutofit/>
          </a:bodyPr>
          <a:lstStyle>
            <a:defPPr>
              <a:defRPr lang="cs-CZ"/>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cs-CZ" sz="2200" b="1" dirty="0">
                <a:solidFill>
                  <a:schemeClr val="accent1">
                    <a:lumMod val="75000"/>
                  </a:schemeClr>
                </a:solidFill>
              </a:rPr>
              <a:t>Průmyslová strategie EU akcentuje koncept oběhového hospodářství</a:t>
            </a:r>
          </a:p>
          <a:p>
            <a:pPr marL="342900" indent="-342900">
              <a:buFont typeface="Wingdings" panose="05000000000000000000" pitchFamily="2" charset="2"/>
              <a:buChar char="Ø"/>
            </a:pP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a:solidFill>
                  <a:schemeClr val="accent1">
                    <a:lumMod val="75000"/>
                  </a:schemeClr>
                </a:solidFill>
              </a:rPr>
              <a:t>Dragiho zpráva o budoucnosti konkurenceschopnosti EU a </a:t>
            </a:r>
            <a:r>
              <a:rPr lang="cs-CZ" sz="2200" b="1" dirty="0" err="1">
                <a:solidFill>
                  <a:schemeClr val="accent1">
                    <a:lumMod val="75000"/>
                  </a:schemeClr>
                </a:solidFill>
              </a:rPr>
              <a:t>cirkularita</a:t>
            </a:r>
            <a:endParaRPr lang="cs-CZ" sz="2200" b="1" dirty="0">
              <a:solidFill>
                <a:schemeClr val="accent1">
                  <a:lumMod val="75000"/>
                </a:schemeClr>
              </a:solidFill>
            </a:endParaRPr>
          </a:p>
          <a:p>
            <a:pPr marL="342900" indent="-342900">
              <a:buFont typeface="Wingdings" panose="05000000000000000000" pitchFamily="2" charset="2"/>
              <a:buChar char="Ø"/>
            </a:pP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a:solidFill>
                  <a:schemeClr val="accent1">
                    <a:lumMod val="75000"/>
                  </a:schemeClr>
                </a:solidFill>
              </a:rPr>
              <a:t>Hospodářská strategie České republiky</a:t>
            </a:r>
            <a:endParaRPr lang="cs-CZ" sz="2200" dirty="0">
              <a:solidFill>
                <a:schemeClr val="accent1">
                  <a:lumMod val="75000"/>
                </a:schemeClr>
              </a:solidFill>
            </a:endParaRPr>
          </a:p>
        </p:txBody>
      </p:sp>
      <p:sp>
        <p:nvSpPr>
          <p:cNvPr id="3" name="Nadpis 2">
            <a:extLst>
              <a:ext uri="{FF2B5EF4-FFF2-40B4-BE49-F238E27FC236}">
                <a16:creationId xmlns:a16="http://schemas.microsoft.com/office/drawing/2014/main" id="{A839FD90-70EA-02E7-5466-8241B71EE1FD}"/>
              </a:ext>
            </a:extLst>
          </p:cNvPr>
          <p:cNvSpPr txBox="1">
            <a:spLocks/>
          </p:cNvSpPr>
          <p:nvPr/>
        </p:nvSpPr>
        <p:spPr>
          <a:xfrm>
            <a:off x="435858" y="556082"/>
            <a:ext cx="11123990" cy="62750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4000" b="1" dirty="0">
                <a:solidFill>
                  <a:schemeClr val="accent6">
                    <a:lumMod val="75000"/>
                  </a:schemeClr>
                </a:solidFill>
              </a:rPr>
              <a:t>Oběhové hospodářství a rozvoj ekonomiky</a:t>
            </a:r>
          </a:p>
        </p:txBody>
      </p:sp>
      <p:sp>
        <p:nvSpPr>
          <p:cNvPr id="4" name="Nadpis 2">
            <a:extLst>
              <a:ext uri="{FF2B5EF4-FFF2-40B4-BE49-F238E27FC236}">
                <a16:creationId xmlns:a16="http://schemas.microsoft.com/office/drawing/2014/main" id="{B208E65B-606B-B627-50DC-93A74238B3FB}"/>
              </a:ext>
            </a:extLst>
          </p:cNvPr>
          <p:cNvSpPr txBox="1">
            <a:spLocks/>
          </p:cNvSpPr>
          <p:nvPr/>
        </p:nvSpPr>
        <p:spPr>
          <a:xfrm>
            <a:off x="363538"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l" rtl="0"/>
            <a:r>
              <a:rPr lang="cs-CZ" sz="2800" b="1" i="0" u="none" strike="noStrike" baseline="30000" dirty="0">
                <a:solidFill>
                  <a:schemeClr val="bg1"/>
                </a:solidFill>
                <a:latin typeface="+mn-lt"/>
              </a:rPr>
              <a:t>SEMINÁŘ CIRKULÁRNÍ AUDIT</a:t>
            </a:r>
            <a:endParaRPr lang="en-US" sz="2800" b="1" i="0" u="none" strike="noStrike" baseline="30000" dirty="0">
              <a:solidFill>
                <a:schemeClr val="bg1"/>
              </a:solidFill>
              <a:latin typeface="+mn-lt"/>
            </a:endParaRPr>
          </a:p>
        </p:txBody>
      </p:sp>
      <p:sp>
        <p:nvSpPr>
          <p:cNvPr id="5" name="Nadpis 2">
            <a:extLst>
              <a:ext uri="{FF2B5EF4-FFF2-40B4-BE49-F238E27FC236}">
                <a16:creationId xmlns:a16="http://schemas.microsoft.com/office/drawing/2014/main" id="{152A0185-480D-4184-08C2-DA2B18E21872}"/>
              </a:ext>
            </a:extLst>
          </p:cNvPr>
          <p:cNvSpPr txBox="1">
            <a:spLocks/>
          </p:cNvSpPr>
          <p:nvPr/>
        </p:nvSpPr>
        <p:spPr>
          <a:xfrm>
            <a:off x="7763521"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r" rtl="0"/>
            <a:r>
              <a:rPr lang="cs-CZ" sz="2800" i="0" u="none" strike="noStrike" baseline="30000" dirty="0">
                <a:solidFill>
                  <a:schemeClr val="bg1"/>
                </a:solidFill>
                <a:latin typeface="+mn-lt"/>
              </a:rPr>
              <a:t>2025</a:t>
            </a:r>
            <a:endParaRPr lang="en-US" sz="2800" i="0" u="none" strike="noStrike" baseline="30000" dirty="0">
              <a:solidFill>
                <a:schemeClr val="bg1"/>
              </a:solidFill>
              <a:latin typeface="+mn-lt"/>
            </a:endParaRPr>
          </a:p>
        </p:txBody>
      </p:sp>
      <p:pic>
        <p:nvPicPr>
          <p:cNvPr id="6" name="Obrázek 5">
            <a:extLst>
              <a:ext uri="{FF2B5EF4-FFF2-40B4-BE49-F238E27FC236}">
                <a16:creationId xmlns:a16="http://schemas.microsoft.com/office/drawing/2014/main" id="{4F28E11E-15C6-4AED-9180-D5388DD7882C}"/>
              </a:ext>
            </a:extLst>
          </p:cNvPr>
          <p:cNvPicPr>
            <a:picLocks noChangeAspect="1"/>
          </p:cNvPicPr>
          <p:nvPr/>
        </p:nvPicPr>
        <p:blipFill>
          <a:blip r:embed="rId2"/>
          <a:stretch>
            <a:fillRect/>
          </a:stretch>
        </p:blipFill>
        <p:spPr>
          <a:xfrm>
            <a:off x="6032081" y="1522886"/>
            <a:ext cx="3000231" cy="4279397"/>
          </a:xfrm>
          <a:prstGeom prst="rect">
            <a:avLst/>
          </a:prstGeom>
          <a:ln>
            <a:noFill/>
          </a:ln>
          <a:effectLst>
            <a:outerShdw blurRad="292100" dist="139700" dir="2700000" algn="tl" rotWithShape="0">
              <a:srgbClr val="333333">
                <a:alpha val="65000"/>
              </a:srgbClr>
            </a:outerShdw>
          </a:effectLst>
        </p:spPr>
      </p:pic>
      <p:pic>
        <p:nvPicPr>
          <p:cNvPr id="7" name="Obrázek 6">
            <a:extLst>
              <a:ext uri="{FF2B5EF4-FFF2-40B4-BE49-F238E27FC236}">
                <a16:creationId xmlns:a16="http://schemas.microsoft.com/office/drawing/2014/main" id="{206F73A0-D465-4A9B-B8B6-7DCD84D9AFFA}"/>
              </a:ext>
            </a:extLst>
          </p:cNvPr>
          <p:cNvPicPr>
            <a:picLocks noChangeAspect="1"/>
          </p:cNvPicPr>
          <p:nvPr/>
        </p:nvPicPr>
        <p:blipFill rotWithShape="1">
          <a:blip r:embed="rId3"/>
          <a:srcRect l="22501" t="18585" r="21804" b="18799"/>
          <a:stretch/>
        </p:blipFill>
        <p:spPr>
          <a:xfrm>
            <a:off x="9003347" y="1522886"/>
            <a:ext cx="3000231" cy="42793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3866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63A96081-043E-DAF9-A5A8-3437FCFCE659}"/>
              </a:ext>
            </a:extLst>
          </p:cNvPr>
          <p:cNvSpPr txBox="1">
            <a:spLocks/>
          </p:cNvSpPr>
          <p:nvPr/>
        </p:nvSpPr>
        <p:spPr>
          <a:xfrm>
            <a:off x="435858" y="1057974"/>
            <a:ext cx="5920883" cy="4860688"/>
          </a:xfrm>
          <a:prstGeom prst="rect">
            <a:avLst/>
          </a:prstGeom>
        </p:spPr>
        <p:txBody>
          <a:bodyPr vert="horz" lIns="91440" tIns="45720" rIns="91440" bIns="45720" rtlCol="0" anchor="ctr">
            <a:normAutofit/>
          </a:bodyPr>
          <a:lstStyle>
            <a:defPPr>
              <a:defRPr lang="cs-CZ"/>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Ø"/>
            </a:pP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a:solidFill>
                  <a:schemeClr val="accent1">
                    <a:lumMod val="75000"/>
                  </a:schemeClr>
                </a:solidFill>
              </a:rPr>
              <a:t>Nařízení o udržitelném ekodesignu</a:t>
            </a:r>
          </a:p>
          <a:p>
            <a:pPr marL="342900" indent="-342900">
              <a:buFont typeface="Wingdings" panose="05000000000000000000" pitchFamily="2" charset="2"/>
              <a:buChar char="Ø"/>
            </a:pP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a:solidFill>
                  <a:schemeClr val="accent1">
                    <a:lumMod val="75000"/>
                  </a:schemeClr>
                </a:solidFill>
              </a:rPr>
              <a:t>Nařízení o bateriích a odpadních bateriích</a:t>
            </a:r>
          </a:p>
          <a:p>
            <a:pPr marL="342900" indent="-342900">
              <a:buFont typeface="Wingdings" panose="05000000000000000000" pitchFamily="2" charset="2"/>
              <a:buChar char="Ø"/>
            </a:pP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a:solidFill>
                  <a:schemeClr val="accent1">
                    <a:lumMod val="75000"/>
                  </a:schemeClr>
                </a:solidFill>
              </a:rPr>
              <a:t>Nařízení o obalech a odpadních obalech</a:t>
            </a:r>
          </a:p>
          <a:p>
            <a:pPr marL="342900" indent="-342900">
              <a:buFont typeface="Wingdings" panose="05000000000000000000" pitchFamily="2" charset="2"/>
              <a:buChar char="Ø"/>
            </a:pP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a:solidFill>
                  <a:schemeClr val="accent1">
                    <a:lumMod val="75000"/>
                  </a:schemeClr>
                </a:solidFill>
              </a:rPr>
              <a:t>Nařízení o kritických surovinách (CRMA)</a:t>
            </a:r>
          </a:p>
          <a:p>
            <a:pPr marL="342900" indent="-342900">
              <a:buFont typeface="Wingdings" panose="05000000000000000000" pitchFamily="2" charset="2"/>
              <a:buChar char="Ø"/>
            </a:pP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a:solidFill>
                  <a:schemeClr val="accent1">
                    <a:lumMod val="75000"/>
                  </a:schemeClr>
                </a:solidFill>
              </a:rPr>
              <a:t>Nařízení o cirkularitě vozidel (Návrh nařízení </a:t>
            </a:r>
          </a:p>
          <a:p>
            <a:r>
              <a:rPr lang="cs-CZ" sz="2200" b="1" dirty="0">
                <a:solidFill>
                  <a:schemeClr val="accent1">
                    <a:lumMod val="75000"/>
                  </a:schemeClr>
                </a:solidFill>
              </a:rPr>
              <a:t>     o požadavcích na oběhovost projektů vozidel </a:t>
            </a:r>
          </a:p>
          <a:p>
            <a:r>
              <a:rPr lang="cs-CZ" sz="2200" b="1" dirty="0">
                <a:solidFill>
                  <a:schemeClr val="accent1">
                    <a:lumMod val="75000"/>
                  </a:schemeClr>
                </a:solidFill>
              </a:rPr>
              <a:t>     a o nakládání s vozidly s ukončenou životností)</a:t>
            </a:r>
            <a:endParaRPr lang="cs-CZ" sz="2200" dirty="0">
              <a:solidFill>
                <a:schemeClr val="accent1">
                  <a:lumMod val="75000"/>
                </a:schemeClr>
              </a:solidFill>
            </a:endParaRPr>
          </a:p>
        </p:txBody>
      </p:sp>
      <p:sp>
        <p:nvSpPr>
          <p:cNvPr id="3" name="Nadpis 2">
            <a:extLst>
              <a:ext uri="{FF2B5EF4-FFF2-40B4-BE49-F238E27FC236}">
                <a16:creationId xmlns:a16="http://schemas.microsoft.com/office/drawing/2014/main" id="{A839FD90-70EA-02E7-5466-8241B71EE1FD}"/>
              </a:ext>
            </a:extLst>
          </p:cNvPr>
          <p:cNvSpPr txBox="1">
            <a:spLocks/>
          </p:cNvSpPr>
          <p:nvPr/>
        </p:nvSpPr>
        <p:spPr>
          <a:xfrm>
            <a:off x="435858" y="556082"/>
            <a:ext cx="11123990" cy="62750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4000" b="1" dirty="0">
                <a:solidFill>
                  <a:schemeClr val="accent6">
                    <a:lumMod val="75000"/>
                  </a:schemeClr>
                </a:solidFill>
              </a:rPr>
              <a:t>Směřování evropské legislativy</a:t>
            </a:r>
          </a:p>
        </p:txBody>
      </p:sp>
      <p:sp>
        <p:nvSpPr>
          <p:cNvPr id="4" name="Nadpis 2">
            <a:extLst>
              <a:ext uri="{FF2B5EF4-FFF2-40B4-BE49-F238E27FC236}">
                <a16:creationId xmlns:a16="http://schemas.microsoft.com/office/drawing/2014/main" id="{B208E65B-606B-B627-50DC-93A74238B3FB}"/>
              </a:ext>
            </a:extLst>
          </p:cNvPr>
          <p:cNvSpPr txBox="1">
            <a:spLocks/>
          </p:cNvSpPr>
          <p:nvPr/>
        </p:nvSpPr>
        <p:spPr>
          <a:xfrm>
            <a:off x="363538"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l" rtl="0"/>
            <a:r>
              <a:rPr lang="cs-CZ" sz="2800" b="1" i="0" u="none" strike="noStrike" baseline="30000" dirty="0">
                <a:solidFill>
                  <a:schemeClr val="bg1"/>
                </a:solidFill>
                <a:latin typeface="+mn-lt"/>
              </a:rPr>
              <a:t>SEMINÁŘ CIRKULÁRNÍ AUDIT</a:t>
            </a:r>
            <a:endParaRPr lang="en-US" sz="2800" b="1" i="0" u="none" strike="noStrike" baseline="30000" dirty="0">
              <a:solidFill>
                <a:schemeClr val="bg1"/>
              </a:solidFill>
              <a:latin typeface="+mn-lt"/>
            </a:endParaRPr>
          </a:p>
        </p:txBody>
      </p:sp>
      <p:sp>
        <p:nvSpPr>
          <p:cNvPr id="5" name="Nadpis 2">
            <a:extLst>
              <a:ext uri="{FF2B5EF4-FFF2-40B4-BE49-F238E27FC236}">
                <a16:creationId xmlns:a16="http://schemas.microsoft.com/office/drawing/2014/main" id="{152A0185-480D-4184-08C2-DA2B18E21872}"/>
              </a:ext>
            </a:extLst>
          </p:cNvPr>
          <p:cNvSpPr txBox="1">
            <a:spLocks/>
          </p:cNvSpPr>
          <p:nvPr/>
        </p:nvSpPr>
        <p:spPr>
          <a:xfrm>
            <a:off x="7763521"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r" rtl="0"/>
            <a:r>
              <a:rPr lang="cs-CZ" sz="2800" i="0" u="none" strike="noStrike" baseline="30000" dirty="0">
                <a:solidFill>
                  <a:schemeClr val="bg1"/>
                </a:solidFill>
                <a:latin typeface="+mn-lt"/>
              </a:rPr>
              <a:t>2025</a:t>
            </a:r>
            <a:endParaRPr lang="en-US" sz="2800" i="0" u="none" strike="noStrike" baseline="30000" dirty="0">
              <a:solidFill>
                <a:schemeClr val="bg1"/>
              </a:solidFill>
              <a:latin typeface="+mn-lt"/>
            </a:endParaRPr>
          </a:p>
        </p:txBody>
      </p:sp>
      <p:pic>
        <p:nvPicPr>
          <p:cNvPr id="6" name="Obrázek 5">
            <a:extLst>
              <a:ext uri="{FF2B5EF4-FFF2-40B4-BE49-F238E27FC236}">
                <a16:creationId xmlns:a16="http://schemas.microsoft.com/office/drawing/2014/main" id="{AA6B0748-CA41-458D-80D3-A020D85A8AC5}"/>
              </a:ext>
            </a:extLst>
          </p:cNvPr>
          <p:cNvPicPr>
            <a:picLocks noChangeAspect="1"/>
          </p:cNvPicPr>
          <p:nvPr/>
        </p:nvPicPr>
        <p:blipFill>
          <a:blip r:embed="rId2"/>
          <a:stretch>
            <a:fillRect/>
          </a:stretch>
        </p:blipFill>
        <p:spPr>
          <a:xfrm>
            <a:off x="6213269" y="1650252"/>
            <a:ext cx="5693991" cy="42684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7611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63A96081-043E-DAF9-A5A8-3437FCFCE659}"/>
              </a:ext>
            </a:extLst>
          </p:cNvPr>
          <p:cNvSpPr txBox="1">
            <a:spLocks/>
          </p:cNvSpPr>
          <p:nvPr/>
        </p:nvSpPr>
        <p:spPr>
          <a:xfrm>
            <a:off x="435858" y="991507"/>
            <a:ext cx="6349639" cy="4874986"/>
          </a:xfrm>
          <a:prstGeom prst="rect">
            <a:avLst/>
          </a:prstGeom>
        </p:spPr>
        <p:txBody>
          <a:bodyPr vert="horz" lIns="91440" tIns="45720" rIns="91440" bIns="45720" rtlCol="0" anchor="ctr">
            <a:normAutofit/>
          </a:bodyPr>
          <a:lstStyle>
            <a:defPPr>
              <a:defRPr lang="cs-CZ"/>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cs-CZ" sz="2200" b="1" dirty="0">
                <a:solidFill>
                  <a:schemeClr val="accent1">
                    <a:lumMod val="75000"/>
                  </a:schemeClr>
                </a:solidFill>
              </a:rPr>
              <a:t>Podněty z praxe</a:t>
            </a:r>
          </a:p>
          <a:p>
            <a:pPr marL="342900" indent="-342900">
              <a:buFont typeface="Wingdings" panose="05000000000000000000" pitchFamily="2" charset="2"/>
              <a:buChar char="Ø"/>
            </a:pP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a:solidFill>
                  <a:schemeClr val="accent1">
                    <a:lumMod val="75000"/>
                  </a:schemeClr>
                </a:solidFill>
              </a:rPr>
              <a:t>Podpora MSP</a:t>
            </a:r>
          </a:p>
          <a:p>
            <a:pPr marL="342900" indent="-342900">
              <a:buFont typeface="Wingdings" panose="05000000000000000000" pitchFamily="2" charset="2"/>
              <a:buChar char="Ø"/>
            </a:pP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a:solidFill>
                  <a:schemeClr val="accent1">
                    <a:lumMod val="75000"/>
                  </a:schemeClr>
                </a:solidFill>
              </a:rPr>
              <a:t>Podpora využívání druhotných surovin a recyklátů ve výrobcích</a:t>
            </a:r>
          </a:p>
          <a:p>
            <a:pPr marL="342900" indent="-342900">
              <a:buFont typeface="Wingdings" panose="05000000000000000000" pitchFamily="2" charset="2"/>
              <a:buChar char="Ø"/>
            </a:pP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a:solidFill>
                  <a:schemeClr val="accent1">
                    <a:lumMod val="75000"/>
                  </a:schemeClr>
                </a:solidFill>
              </a:rPr>
              <a:t>Politika druhotných surovin České republiky</a:t>
            </a:r>
          </a:p>
          <a:p>
            <a:pPr marL="342900" indent="-342900">
              <a:buFont typeface="Wingdings" panose="05000000000000000000" pitchFamily="2" charset="2"/>
              <a:buChar char="Ø"/>
            </a:pP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a:solidFill>
                  <a:schemeClr val="accent1">
                    <a:lumMod val="75000"/>
                  </a:schemeClr>
                </a:solidFill>
              </a:rPr>
              <a:t>Návaznost na „Vodní audit“</a:t>
            </a:r>
            <a:endParaRPr lang="cs-CZ" sz="2200" dirty="0">
              <a:solidFill>
                <a:schemeClr val="accent1">
                  <a:lumMod val="75000"/>
                </a:schemeClr>
              </a:solidFill>
            </a:endParaRPr>
          </a:p>
        </p:txBody>
      </p:sp>
      <p:sp>
        <p:nvSpPr>
          <p:cNvPr id="3" name="Nadpis 2">
            <a:extLst>
              <a:ext uri="{FF2B5EF4-FFF2-40B4-BE49-F238E27FC236}">
                <a16:creationId xmlns:a16="http://schemas.microsoft.com/office/drawing/2014/main" id="{A839FD90-70EA-02E7-5466-8241B71EE1FD}"/>
              </a:ext>
            </a:extLst>
          </p:cNvPr>
          <p:cNvSpPr txBox="1">
            <a:spLocks/>
          </p:cNvSpPr>
          <p:nvPr/>
        </p:nvSpPr>
        <p:spPr>
          <a:xfrm>
            <a:off x="435858" y="556082"/>
            <a:ext cx="11123990" cy="62750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4000" b="1" dirty="0">
                <a:solidFill>
                  <a:schemeClr val="accent6">
                    <a:lumMod val="75000"/>
                  </a:schemeClr>
                </a:solidFill>
              </a:rPr>
              <a:t>Cirkulární audit</a:t>
            </a:r>
          </a:p>
        </p:txBody>
      </p:sp>
      <p:sp>
        <p:nvSpPr>
          <p:cNvPr id="4" name="Nadpis 2">
            <a:extLst>
              <a:ext uri="{FF2B5EF4-FFF2-40B4-BE49-F238E27FC236}">
                <a16:creationId xmlns:a16="http://schemas.microsoft.com/office/drawing/2014/main" id="{B208E65B-606B-B627-50DC-93A74238B3FB}"/>
              </a:ext>
            </a:extLst>
          </p:cNvPr>
          <p:cNvSpPr txBox="1">
            <a:spLocks/>
          </p:cNvSpPr>
          <p:nvPr/>
        </p:nvSpPr>
        <p:spPr>
          <a:xfrm>
            <a:off x="363538"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l" rtl="0"/>
            <a:r>
              <a:rPr lang="cs-CZ" sz="2800" b="1" i="0" u="none" strike="noStrike" baseline="30000" dirty="0">
                <a:solidFill>
                  <a:schemeClr val="bg1"/>
                </a:solidFill>
                <a:latin typeface="+mn-lt"/>
              </a:rPr>
              <a:t>SEMINÁŘ CIRKULÁRNÍ AUDIT</a:t>
            </a:r>
            <a:endParaRPr lang="en-US" sz="2800" b="1" i="0" u="none" strike="noStrike" baseline="30000" dirty="0">
              <a:solidFill>
                <a:schemeClr val="bg1"/>
              </a:solidFill>
              <a:latin typeface="+mn-lt"/>
            </a:endParaRPr>
          </a:p>
        </p:txBody>
      </p:sp>
      <p:sp>
        <p:nvSpPr>
          <p:cNvPr id="5" name="Nadpis 2">
            <a:extLst>
              <a:ext uri="{FF2B5EF4-FFF2-40B4-BE49-F238E27FC236}">
                <a16:creationId xmlns:a16="http://schemas.microsoft.com/office/drawing/2014/main" id="{152A0185-480D-4184-08C2-DA2B18E21872}"/>
              </a:ext>
            </a:extLst>
          </p:cNvPr>
          <p:cNvSpPr txBox="1">
            <a:spLocks/>
          </p:cNvSpPr>
          <p:nvPr/>
        </p:nvSpPr>
        <p:spPr>
          <a:xfrm>
            <a:off x="7763521"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r" rtl="0"/>
            <a:r>
              <a:rPr lang="cs-CZ" sz="2800" i="0" u="none" strike="noStrike" baseline="30000" dirty="0">
                <a:solidFill>
                  <a:schemeClr val="bg1"/>
                </a:solidFill>
                <a:latin typeface="+mn-lt"/>
              </a:rPr>
              <a:t>2025</a:t>
            </a:r>
            <a:endParaRPr lang="en-US" sz="2800" i="0" u="none" strike="noStrike" baseline="30000" dirty="0">
              <a:solidFill>
                <a:schemeClr val="bg1"/>
              </a:solidFill>
              <a:latin typeface="+mn-lt"/>
            </a:endParaRPr>
          </a:p>
        </p:txBody>
      </p:sp>
      <p:pic>
        <p:nvPicPr>
          <p:cNvPr id="6" name="Obrázek 5">
            <a:extLst>
              <a:ext uri="{FF2B5EF4-FFF2-40B4-BE49-F238E27FC236}">
                <a16:creationId xmlns:a16="http://schemas.microsoft.com/office/drawing/2014/main" id="{9F5093A9-EC2C-475E-BC52-683C588A91DB}"/>
              </a:ext>
            </a:extLst>
          </p:cNvPr>
          <p:cNvPicPr>
            <a:picLocks noChangeAspect="1"/>
          </p:cNvPicPr>
          <p:nvPr/>
        </p:nvPicPr>
        <p:blipFill>
          <a:blip r:embed="rId2"/>
          <a:stretch>
            <a:fillRect/>
          </a:stretch>
        </p:blipFill>
        <p:spPr>
          <a:xfrm>
            <a:off x="6785497" y="1609683"/>
            <a:ext cx="5310541" cy="39432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9404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5D0B8-F489-A30F-BD02-D8650F8CAC1A}"/>
            </a:ext>
          </a:extLst>
        </p:cNvPr>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BBCCB84D-11A6-DF88-B7B0-353671603216}"/>
              </a:ext>
            </a:extLst>
          </p:cNvPr>
          <p:cNvSpPr txBox="1">
            <a:spLocks/>
          </p:cNvSpPr>
          <p:nvPr/>
        </p:nvSpPr>
        <p:spPr>
          <a:xfrm>
            <a:off x="511041" y="1374622"/>
            <a:ext cx="5041217" cy="4699646"/>
          </a:xfrm>
          <a:prstGeom prst="rect">
            <a:avLst/>
          </a:prstGeom>
        </p:spPr>
        <p:txBody>
          <a:bodyPr vert="horz" lIns="91440" tIns="45720" rIns="91440" bIns="45720" rtlCol="0" anchor="t">
            <a:normAutofit/>
          </a:bodyPr>
          <a:lstStyle>
            <a:defPPr>
              <a:defRPr lang="cs-CZ"/>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cs-CZ" sz="2200" b="1" dirty="0" err="1">
                <a:solidFill>
                  <a:schemeClr val="accent1">
                    <a:lumMod val="75000"/>
                  </a:schemeClr>
                </a:solidFill>
              </a:rPr>
              <a:t>Circulytics</a:t>
            </a:r>
            <a:r>
              <a:rPr lang="cs-CZ" sz="2200" b="1" dirty="0">
                <a:solidFill>
                  <a:schemeClr val="accent1">
                    <a:lumMod val="75000"/>
                  </a:schemeClr>
                </a:solidFill>
              </a:rPr>
              <a:t> 2.0</a:t>
            </a:r>
          </a:p>
          <a:p>
            <a:pPr marL="342900" indent="-342900">
              <a:buFont typeface="Wingdings" panose="05000000000000000000" pitchFamily="2" charset="2"/>
              <a:buChar char="Ø"/>
            </a:pPr>
            <a:r>
              <a:rPr lang="cs-CZ" sz="2200" b="1" u="sng" dirty="0">
                <a:solidFill>
                  <a:schemeClr val="accent1">
                    <a:lumMod val="75000"/>
                  </a:schemeClr>
                </a:solidFill>
              </a:rPr>
              <a:t>Circular </a:t>
            </a:r>
            <a:r>
              <a:rPr lang="cs-CZ" sz="2200" b="1" u="sng" dirty="0" err="1">
                <a:solidFill>
                  <a:schemeClr val="accent1">
                    <a:lumMod val="75000"/>
                  </a:schemeClr>
                </a:solidFill>
              </a:rPr>
              <a:t>Transition</a:t>
            </a:r>
            <a:r>
              <a:rPr lang="cs-CZ" sz="2200" b="1" u="sng" dirty="0">
                <a:solidFill>
                  <a:schemeClr val="accent1">
                    <a:lumMod val="75000"/>
                  </a:schemeClr>
                </a:solidFill>
              </a:rPr>
              <a:t> Indicators 4.0</a:t>
            </a:r>
          </a:p>
          <a:p>
            <a:pPr marL="342900" indent="-342900">
              <a:buFont typeface="Wingdings" panose="05000000000000000000" pitchFamily="2" charset="2"/>
              <a:buChar char="Ø"/>
            </a:pPr>
            <a:r>
              <a:rPr lang="cs-CZ" sz="2200" b="1" dirty="0" err="1">
                <a:solidFill>
                  <a:schemeClr val="accent1">
                    <a:lumMod val="75000"/>
                  </a:schemeClr>
                </a:solidFill>
              </a:rPr>
              <a:t>Circelligence</a:t>
            </a: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err="1">
                <a:solidFill>
                  <a:schemeClr val="accent1">
                    <a:lumMod val="75000"/>
                  </a:schemeClr>
                </a:solidFill>
              </a:rPr>
              <a:t>Circularity</a:t>
            </a:r>
            <a:r>
              <a:rPr lang="cs-CZ" sz="2200" b="1" dirty="0">
                <a:solidFill>
                  <a:schemeClr val="accent1">
                    <a:lumMod val="75000"/>
                  </a:schemeClr>
                </a:solidFill>
              </a:rPr>
              <a:t> </a:t>
            </a:r>
            <a:r>
              <a:rPr lang="cs-CZ" sz="2200" b="1" dirty="0" err="1">
                <a:solidFill>
                  <a:schemeClr val="accent1">
                    <a:lumMod val="75000"/>
                  </a:schemeClr>
                </a:solidFill>
              </a:rPr>
              <a:t>Check</a:t>
            </a: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err="1">
                <a:solidFill>
                  <a:schemeClr val="accent1">
                    <a:lumMod val="75000"/>
                  </a:schemeClr>
                </a:solidFill>
              </a:rPr>
              <a:t>Playbook</a:t>
            </a:r>
            <a:r>
              <a:rPr lang="cs-CZ" sz="2200" b="1" dirty="0">
                <a:solidFill>
                  <a:schemeClr val="accent1">
                    <a:lumMod val="75000"/>
                  </a:schemeClr>
                </a:solidFill>
              </a:rPr>
              <a:t> for Business</a:t>
            </a:r>
          </a:p>
          <a:p>
            <a:pPr marL="342900" indent="-342900">
              <a:buFont typeface="Wingdings" panose="05000000000000000000" pitchFamily="2" charset="2"/>
              <a:buChar char="Ø"/>
            </a:pPr>
            <a:r>
              <a:rPr lang="cs-CZ" sz="2200" b="1" dirty="0" err="1">
                <a:solidFill>
                  <a:schemeClr val="accent1">
                    <a:lumMod val="75000"/>
                  </a:schemeClr>
                </a:solidFill>
              </a:rPr>
              <a:t>Eco</a:t>
            </a:r>
            <a:r>
              <a:rPr lang="cs-CZ" sz="2200" b="1" dirty="0">
                <a:solidFill>
                  <a:schemeClr val="accent1">
                    <a:lumMod val="75000"/>
                  </a:schemeClr>
                </a:solidFill>
              </a:rPr>
              <a:t>-Innovation Index</a:t>
            </a:r>
          </a:p>
          <a:p>
            <a:pPr marL="342900" indent="-342900">
              <a:buFont typeface="Wingdings" panose="05000000000000000000" pitchFamily="2" charset="2"/>
              <a:buChar char="Ø"/>
            </a:pPr>
            <a:r>
              <a:rPr lang="cs-CZ" sz="2200" b="1" dirty="0">
                <a:solidFill>
                  <a:schemeClr val="accent1">
                    <a:lumMod val="75000"/>
                  </a:schemeClr>
                </a:solidFill>
              </a:rPr>
              <a:t>Nový akční plán pro oběhové hospodářství EU</a:t>
            </a:r>
          </a:p>
          <a:p>
            <a:pPr marL="342900" indent="-342900">
              <a:buFont typeface="Wingdings" panose="05000000000000000000" pitchFamily="2" charset="2"/>
              <a:buChar char="Ø"/>
            </a:pPr>
            <a:r>
              <a:rPr lang="cs-CZ" sz="2200" b="1" dirty="0">
                <a:solidFill>
                  <a:schemeClr val="accent1">
                    <a:lumMod val="75000"/>
                  </a:schemeClr>
                </a:solidFill>
              </a:rPr>
              <a:t>ISO/DIS 59020</a:t>
            </a:r>
          </a:p>
        </p:txBody>
      </p:sp>
      <p:sp>
        <p:nvSpPr>
          <p:cNvPr id="3" name="Nadpis 2">
            <a:extLst>
              <a:ext uri="{FF2B5EF4-FFF2-40B4-BE49-F238E27FC236}">
                <a16:creationId xmlns:a16="http://schemas.microsoft.com/office/drawing/2014/main" id="{FD5B999D-29F1-359A-F677-076A7E481E2A}"/>
              </a:ext>
            </a:extLst>
          </p:cNvPr>
          <p:cNvSpPr txBox="1">
            <a:spLocks/>
          </p:cNvSpPr>
          <p:nvPr/>
        </p:nvSpPr>
        <p:spPr>
          <a:xfrm>
            <a:off x="435858" y="556082"/>
            <a:ext cx="11123990" cy="62750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4000" b="1" dirty="0">
                <a:solidFill>
                  <a:schemeClr val="accent6">
                    <a:lumMod val="75000"/>
                  </a:schemeClr>
                </a:solidFill>
              </a:rPr>
              <a:t>Měření </a:t>
            </a:r>
            <a:r>
              <a:rPr lang="cs-CZ" sz="4000" b="1" dirty="0" err="1">
                <a:solidFill>
                  <a:schemeClr val="accent6">
                    <a:lumMod val="75000"/>
                  </a:schemeClr>
                </a:solidFill>
              </a:rPr>
              <a:t>cirkularity</a:t>
            </a:r>
            <a:endParaRPr lang="cs-CZ" sz="4000" b="1" dirty="0">
              <a:solidFill>
                <a:schemeClr val="accent6">
                  <a:lumMod val="75000"/>
                </a:schemeClr>
              </a:solidFill>
            </a:endParaRPr>
          </a:p>
        </p:txBody>
      </p:sp>
      <p:sp>
        <p:nvSpPr>
          <p:cNvPr id="4" name="Nadpis 2">
            <a:extLst>
              <a:ext uri="{FF2B5EF4-FFF2-40B4-BE49-F238E27FC236}">
                <a16:creationId xmlns:a16="http://schemas.microsoft.com/office/drawing/2014/main" id="{E3835DD1-544A-334A-0D0F-89E94F0034CE}"/>
              </a:ext>
            </a:extLst>
          </p:cNvPr>
          <p:cNvSpPr txBox="1">
            <a:spLocks/>
          </p:cNvSpPr>
          <p:nvPr/>
        </p:nvSpPr>
        <p:spPr>
          <a:xfrm>
            <a:off x="363538"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l" rtl="0"/>
            <a:r>
              <a:rPr lang="cs-CZ" sz="2800" b="1" i="0" u="none" strike="noStrike" baseline="30000" dirty="0">
                <a:solidFill>
                  <a:schemeClr val="bg1"/>
                </a:solidFill>
                <a:latin typeface="+mn-lt"/>
              </a:rPr>
              <a:t>SEMINÁŘ CIRKULÁRNÍ AUDIT</a:t>
            </a:r>
            <a:endParaRPr lang="en-US" sz="2800" b="1" i="0" u="none" strike="noStrike" baseline="30000" dirty="0">
              <a:solidFill>
                <a:schemeClr val="bg1"/>
              </a:solidFill>
              <a:latin typeface="+mn-lt"/>
            </a:endParaRPr>
          </a:p>
        </p:txBody>
      </p:sp>
      <p:sp>
        <p:nvSpPr>
          <p:cNvPr id="5" name="Nadpis 2">
            <a:extLst>
              <a:ext uri="{FF2B5EF4-FFF2-40B4-BE49-F238E27FC236}">
                <a16:creationId xmlns:a16="http://schemas.microsoft.com/office/drawing/2014/main" id="{C6784D62-2AB3-DC68-C9F8-99E3BACDB3B0}"/>
              </a:ext>
            </a:extLst>
          </p:cNvPr>
          <p:cNvSpPr txBox="1">
            <a:spLocks/>
          </p:cNvSpPr>
          <p:nvPr/>
        </p:nvSpPr>
        <p:spPr>
          <a:xfrm>
            <a:off x="7763521"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r" rtl="0"/>
            <a:r>
              <a:rPr lang="cs-CZ" sz="2800" i="0" u="none" strike="noStrike" baseline="30000" dirty="0">
                <a:solidFill>
                  <a:schemeClr val="bg1"/>
                </a:solidFill>
                <a:latin typeface="+mn-lt"/>
              </a:rPr>
              <a:t>2025</a:t>
            </a:r>
            <a:endParaRPr lang="en-US" sz="2800" i="0" u="none" strike="noStrike" baseline="30000" dirty="0">
              <a:solidFill>
                <a:schemeClr val="bg1"/>
              </a:solidFill>
              <a:latin typeface="+mn-lt"/>
            </a:endParaRPr>
          </a:p>
        </p:txBody>
      </p:sp>
      <p:pic>
        <p:nvPicPr>
          <p:cNvPr id="10" name="Obrázek 9">
            <a:extLst>
              <a:ext uri="{FF2B5EF4-FFF2-40B4-BE49-F238E27FC236}">
                <a16:creationId xmlns:a16="http://schemas.microsoft.com/office/drawing/2014/main" id="{62C486BE-55D2-4C9A-AC34-0D0F9C9BCCDC}"/>
              </a:ext>
            </a:extLst>
          </p:cNvPr>
          <p:cNvPicPr>
            <a:picLocks noChangeAspect="1"/>
          </p:cNvPicPr>
          <p:nvPr/>
        </p:nvPicPr>
        <p:blipFill>
          <a:blip r:embed="rId3"/>
          <a:stretch>
            <a:fillRect/>
          </a:stretch>
        </p:blipFill>
        <p:spPr>
          <a:xfrm>
            <a:off x="7163978" y="1027358"/>
            <a:ext cx="3451373" cy="4930532"/>
          </a:xfrm>
          <a:prstGeom prst="rect">
            <a:avLst/>
          </a:prstGeom>
        </p:spPr>
      </p:pic>
    </p:spTree>
    <p:extLst>
      <p:ext uri="{BB962C8B-B14F-4D97-AF65-F5344CB8AC3E}">
        <p14:creationId xmlns:p14="http://schemas.microsoft.com/office/powerpoint/2010/main" val="1372947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63A96081-043E-DAF9-A5A8-3437FCFCE659}"/>
              </a:ext>
            </a:extLst>
          </p:cNvPr>
          <p:cNvSpPr txBox="1">
            <a:spLocks/>
          </p:cNvSpPr>
          <p:nvPr/>
        </p:nvSpPr>
        <p:spPr>
          <a:xfrm>
            <a:off x="632152" y="991507"/>
            <a:ext cx="5190585" cy="4874985"/>
          </a:xfrm>
          <a:prstGeom prst="rect">
            <a:avLst/>
          </a:prstGeom>
        </p:spPr>
        <p:txBody>
          <a:bodyPr vert="horz" lIns="91440" tIns="45720" rIns="91440" bIns="45720" rtlCol="0" anchor="ctr">
            <a:normAutofit/>
          </a:bodyPr>
          <a:lstStyle>
            <a:defPPr>
              <a:defRPr lang="cs-CZ"/>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cs-CZ" sz="2200" b="1" dirty="0">
                <a:solidFill>
                  <a:schemeClr val="accent1">
                    <a:lumMod val="75000"/>
                  </a:schemeClr>
                </a:solidFill>
              </a:rPr>
              <a:t>Výzkumná potřeba</a:t>
            </a:r>
          </a:p>
          <a:p>
            <a:pPr marL="342900" indent="-342900">
              <a:buFont typeface="Wingdings" panose="05000000000000000000" pitchFamily="2" charset="2"/>
              <a:buChar char="Ø"/>
            </a:pP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a:solidFill>
                  <a:schemeClr val="accent1">
                    <a:lumMod val="75000"/>
                  </a:schemeClr>
                </a:solidFill>
              </a:rPr>
              <a:t>Výběrová komise</a:t>
            </a:r>
          </a:p>
          <a:p>
            <a:pPr marL="342900" indent="-342900">
              <a:buFont typeface="Wingdings" panose="05000000000000000000" pitchFamily="2" charset="2"/>
              <a:buChar char="Ø"/>
            </a:pP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a:solidFill>
                  <a:schemeClr val="accent1">
                    <a:lumMod val="75000"/>
                  </a:schemeClr>
                </a:solidFill>
              </a:rPr>
              <a:t>Projekt na 12 měsíců</a:t>
            </a:r>
          </a:p>
          <a:p>
            <a:pPr marL="342900" indent="-342900">
              <a:buFont typeface="Wingdings" panose="05000000000000000000" pitchFamily="2" charset="2"/>
              <a:buChar char="Ø"/>
            </a:pPr>
            <a:endParaRPr lang="cs-CZ" sz="2200" b="1" dirty="0">
              <a:solidFill>
                <a:schemeClr val="accent1">
                  <a:lumMod val="75000"/>
                </a:schemeClr>
              </a:solidFill>
            </a:endParaRPr>
          </a:p>
          <a:p>
            <a:pPr marL="342900" indent="-342900">
              <a:buFont typeface="Wingdings" panose="05000000000000000000" pitchFamily="2" charset="2"/>
              <a:buChar char="Ø"/>
            </a:pPr>
            <a:r>
              <a:rPr lang="cs-CZ" sz="2200" b="1" dirty="0">
                <a:solidFill>
                  <a:schemeClr val="accent1">
                    <a:lumMod val="75000"/>
                  </a:schemeClr>
                </a:solidFill>
              </a:rPr>
              <a:t>Certifikace metodik, výsledky projektu</a:t>
            </a:r>
          </a:p>
        </p:txBody>
      </p:sp>
      <p:sp>
        <p:nvSpPr>
          <p:cNvPr id="3" name="Nadpis 2">
            <a:extLst>
              <a:ext uri="{FF2B5EF4-FFF2-40B4-BE49-F238E27FC236}">
                <a16:creationId xmlns:a16="http://schemas.microsoft.com/office/drawing/2014/main" id="{A839FD90-70EA-02E7-5466-8241B71EE1FD}"/>
              </a:ext>
            </a:extLst>
          </p:cNvPr>
          <p:cNvSpPr txBox="1">
            <a:spLocks/>
          </p:cNvSpPr>
          <p:nvPr/>
        </p:nvSpPr>
        <p:spPr>
          <a:xfrm>
            <a:off x="435858" y="556082"/>
            <a:ext cx="11123990" cy="62750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4000" b="1" dirty="0">
                <a:solidFill>
                  <a:schemeClr val="accent6">
                    <a:lumMod val="75000"/>
                  </a:schemeClr>
                </a:solidFill>
              </a:rPr>
              <a:t>Cirkulární audit</a:t>
            </a:r>
          </a:p>
        </p:txBody>
      </p:sp>
      <p:sp>
        <p:nvSpPr>
          <p:cNvPr id="4" name="Nadpis 2">
            <a:extLst>
              <a:ext uri="{FF2B5EF4-FFF2-40B4-BE49-F238E27FC236}">
                <a16:creationId xmlns:a16="http://schemas.microsoft.com/office/drawing/2014/main" id="{B208E65B-606B-B627-50DC-93A74238B3FB}"/>
              </a:ext>
            </a:extLst>
          </p:cNvPr>
          <p:cNvSpPr txBox="1">
            <a:spLocks/>
          </p:cNvSpPr>
          <p:nvPr/>
        </p:nvSpPr>
        <p:spPr>
          <a:xfrm>
            <a:off x="363538"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l" rtl="0"/>
            <a:r>
              <a:rPr lang="cs-CZ" sz="2800" b="1" i="0" u="none" strike="noStrike" baseline="30000" dirty="0">
                <a:solidFill>
                  <a:schemeClr val="bg1"/>
                </a:solidFill>
                <a:latin typeface="+mn-lt"/>
              </a:rPr>
              <a:t>SEMINÁŘ CIRKULÁRNÍ AUDIT</a:t>
            </a:r>
            <a:endParaRPr lang="en-US" sz="2800" b="1" i="0" u="none" strike="noStrike" baseline="30000" dirty="0">
              <a:solidFill>
                <a:schemeClr val="bg1"/>
              </a:solidFill>
              <a:latin typeface="+mn-lt"/>
            </a:endParaRPr>
          </a:p>
        </p:txBody>
      </p:sp>
      <p:sp>
        <p:nvSpPr>
          <p:cNvPr id="5" name="Nadpis 2">
            <a:extLst>
              <a:ext uri="{FF2B5EF4-FFF2-40B4-BE49-F238E27FC236}">
                <a16:creationId xmlns:a16="http://schemas.microsoft.com/office/drawing/2014/main" id="{152A0185-480D-4184-08C2-DA2B18E21872}"/>
              </a:ext>
            </a:extLst>
          </p:cNvPr>
          <p:cNvSpPr txBox="1">
            <a:spLocks/>
          </p:cNvSpPr>
          <p:nvPr/>
        </p:nvSpPr>
        <p:spPr>
          <a:xfrm>
            <a:off x="7763521"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r" rtl="0"/>
            <a:r>
              <a:rPr lang="cs-CZ" sz="2800" i="0" u="none" strike="noStrike" baseline="30000" dirty="0">
                <a:solidFill>
                  <a:schemeClr val="bg1"/>
                </a:solidFill>
                <a:latin typeface="+mn-lt"/>
              </a:rPr>
              <a:t>2025</a:t>
            </a:r>
            <a:endParaRPr lang="en-US" sz="2800" i="0" u="none" strike="noStrike" baseline="30000" dirty="0">
              <a:solidFill>
                <a:schemeClr val="bg1"/>
              </a:solidFill>
              <a:latin typeface="+mn-lt"/>
            </a:endParaRPr>
          </a:p>
        </p:txBody>
      </p:sp>
      <p:pic>
        <p:nvPicPr>
          <p:cNvPr id="7" name="Obrázek 6">
            <a:extLst>
              <a:ext uri="{FF2B5EF4-FFF2-40B4-BE49-F238E27FC236}">
                <a16:creationId xmlns:a16="http://schemas.microsoft.com/office/drawing/2014/main" id="{462310FF-CF46-46FB-8D9A-1D67442CF256}"/>
              </a:ext>
            </a:extLst>
          </p:cNvPr>
          <p:cNvPicPr>
            <a:picLocks noChangeAspect="1"/>
          </p:cNvPicPr>
          <p:nvPr/>
        </p:nvPicPr>
        <p:blipFill rotWithShape="1">
          <a:blip r:embed="rId3"/>
          <a:srcRect b="237"/>
          <a:stretch/>
        </p:blipFill>
        <p:spPr>
          <a:xfrm>
            <a:off x="7511787" y="-67079"/>
            <a:ext cx="4680213" cy="6368996"/>
          </a:xfrm>
          <a:prstGeom prst="rect">
            <a:avLst/>
          </a:prstGeom>
        </p:spPr>
      </p:pic>
    </p:spTree>
    <p:extLst>
      <p:ext uri="{BB962C8B-B14F-4D97-AF65-F5344CB8AC3E}">
        <p14:creationId xmlns:p14="http://schemas.microsoft.com/office/powerpoint/2010/main" val="985304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63A96081-043E-DAF9-A5A8-3437FCFCE659}"/>
              </a:ext>
            </a:extLst>
          </p:cNvPr>
          <p:cNvSpPr txBox="1">
            <a:spLocks/>
          </p:cNvSpPr>
          <p:nvPr/>
        </p:nvSpPr>
        <p:spPr>
          <a:xfrm>
            <a:off x="435858" y="1426933"/>
            <a:ext cx="11123990" cy="2783118"/>
          </a:xfrm>
          <a:prstGeom prst="rect">
            <a:avLst/>
          </a:prstGeom>
        </p:spPr>
        <p:txBody>
          <a:bodyPr vert="horz" lIns="91440" tIns="45720" rIns="91440" bIns="45720" rtlCol="0" anchor="ctr">
            <a:normAutofit/>
          </a:bodyPr>
          <a:lstStyle>
            <a:defPPr>
              <a:defRPr lang="cs-CZ"/>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cs-CZ" sz="2200" b="1" dirty="0">
                <a:solidFill>
                  <a:schemeClr val="accent1">
                    <a:lumMod val="75000"/>
                  </a:schemeClr>
                </a:solidFill>
              </a:rPr>
              <a:t>Cílem je vytvoření metodiky pro posouzení stavu provozu firmy s ohledem na aplikaci principů cirkulární ekonomiky s návrhy na zlepšení aktuálního stavu cirkularity v podniku.</a:t>
            </a:r>
          </a:p>
          <a:p>
            <a:pPr marL="342900" indent="-342900">
              <a:buFont typeface="Wingdings" panose="05000000000000000000" pitchFamily="2" charset="2"/>
              <a:buChar char="Ø"/>
            </a:pPr>
            <a:r>
              <a:rPr lang="cs-CZ" sz="2200" b="1" dirty="0">
                <a:solidFill>
                  <a:schemeClr val="accent1">
                    <a:lumMod val="75000"/>
                  </a:schemeClr>
                </a:solidFill>
              </a:rPr>
              <a:t>Jde o vytvoření metodiky pro posuzování stávajících provozů, pro analýzu jejich průmyslových činností z hlediska cirkulární ekonomiky a materiálových toků podniku, včetně stanovení požadavků na zpracovatele cirkulárního auditu.</a:t>
            </a:r>
          </a:p>
          <a:p>
            <a:pPr marL="342900" indent="-342900">
              <a:buFont typeface="Wingdings" panose="05000000000000000000" pitchFamily="2" charset="2"/>
              <a:buChar char="Ø"/>
            </a:pPr>
            <a:r>
              <a:rPr lang="cs-CZ" sz="2200" b="1" dirty="0">
                <a:solidFill>
                  <a:schemeClr val="accent1">
                    <a:lumMod val="75000"/>
                  </a:schemeClr>
                </a:solidFill>
              </a:rPr>
              <a:t>Audit umožní navrhovat konkrétní cirkulární a úsporná opatření a vyčíslit úspory za jednotlivé vstupy a výstupy (materiálové, produkce CO2).</a:t>
            </a:r>
          </a:p>
          <a:p>
            <a:pPr marL="342900" indent="-342900">
              <a:buFont typeface="Wingdings" panose="05000000000000000000" pitchFamily="2" charset="2"/>
              <a:buChar char="Ø"/>
            </a:pPr>
            <a:r>
              <a:rPr lang="cs-CZ" sz="2200" b="1" dirty="0">
                <a:solidFill>
                  <a:schemeClr val="accent1">
                    <a:lumMod val="75000"/>
                  </a:schemeClr>
                </a:solidFill>
              </a:rPr>
              <a:t>Zaměření na MSP.</a:t>
            </a:r>
          </a:p>
        </p:txBody>
      </p:sp>
      <p:sp>
        <p:nvSpPr>
          <p:cNvPr id="3" name="Nadpis 2">
            <a:extLst>
              <a:ext uri="{FF2B5EF4-FFF2-40B4-BE49-F238E27FC236}">
                <a16:creationId xmlns:a16="http://schemas.microsoft.com/office/drawing/2014/main" id="{A839FD90-70EA-02E7-5466-8241B71EE1FD}"/>
              </a:ext>
            </a:extLst>
          </p:cNvPr>
          <p:cNvSpPr txBox="1">
            <a:spLocks/>
          </p:cNvSpPr>
          <p:nvPr/>
        </p:nvSpPr>
        <p:spPr>
          <a:xfrm>
            <a:off x="435858" y="556082"/>
            <a:ext cx="11123990" cy="62750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4000" b="1" dirty="0">
                <a:solidFill>
                  <a:schemeClr val="accent6">
                    <a:lumMod val="75000"/>
                  </a:schemeClr>
                </a:solidFill>
              </a:rPr>
              <a:t>Cirkulární audit I – pro provozy</a:t>
            </a:r>
          </a:p>
        </p:txBody>
      </p:sp>
      <p:sp>
        <p:nvSpPr>
          <p:cNvPr id="4" name="Nadpis 2">
            <a:extLst>
              <a:ext uri="{FF2B5EF4-FFF2-40B4-BE49-F238E27FC236}">
                <a16:creationId xmlns:a16="http://schemas.microsoft.com/office/drawing/2014/main" id="{B208E65B-606B-B627-50DC-93A74238B3FB}"/>
              </a:ext>
            </a:extLst>
          </p:cNvPr>
          <p:cNvSpPr txBox="1">
            <a:spLocks/>
          </p:cNvSpPr>
          <p:nvPr/>
        </p:nvSpPr>
        <p:spPr>
          <a:xfrm>
            <a:off x="363538"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l" rtl="0"/>
            <a:r>
              <a:rPr lang="cs-CZ" sz="2800" b="1" i="0" u="none" strike="noStrike" baseline="30000" dirty="0">
                <a:solidFill>
                  <a:schemeClr val="bg1"/>
                </a:solidFill>
                <a:latin typeface="+mn-lt"/>
              </a:rPr>
              <a:t>SEMINÁŘ CIRKULÁRNÍ AUDIT</a:t>
            </a:r>
            <a:endParaRPr lang="en-US" sz="2800" b="1" i="0" u="none" strike="noStrike" baseline="30000" dirty="0">
              <a:solidFill>
                <a:schemeClr val="bg1"/>
              </a:solidFill>
              <a:latin typeface="+mn-lt"/>
            </a:endParaRPr>
          </a:p>
        </p:txBody>
      </p:sp>
      <p:sp>
        <p:nvSpPr>
          <p:cNvPr id="5" name="Nadpis 2">
            <a:extLst>
              <a:ext uri="{FF2B5EF4-FFF2-40B4-BE49-F238E27FC236}">
                <a16:creationId xmlns:a16="http://schemas.microsoft.com/office/drawing/2014/main" id="{152A0185-480D-4184-08C2-DA2B18E21872}"/>
              </a:ext>
            </a:extLst>
          </p:cNvPr>
          <p:cNvSpPr txBox="1">
            <a:spLocks/>
          </p:cNvSpPr>
          <p:nvPr/>
        </p:nvSpPr>
        <p:spPr>
          <a:xfrm>
            <a:off x="7763521" y="6406856"/>
            <a:ext cx="4032849" cy="469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algn="r" rtl="0"/>
            <a:r>
              <a:rPr lang="cs-CZ" sz="2800" i="0" u="none" strike="noStrike" baseline="30000" dirty="0">
                <a:solidFill>
                  <a:schemeClr val="bg1"/>
                </a:solidFill>
                <a:latin typeface="+mn-lt"/>
              </a:rPr>
              <a:t>2025</a:t>
            </a:r>
            <a:endParaRPr lang="en-US" sz="2800" i="0" u="none" strike="noStrike" baseline="30000" dirty="0">
              <a:solidFill>
                <a:schemeClr val="bg1"/>
              </a:solidFill>
              <a:latin typeface="+mn-lt"/>
            </a:endParaRPr>
          </a:p>
        </p:txBody>
      </p:sp>
      <p:pic>
        <p:nvPicPr>
          <p:cNvPr id="7" name="Obrázek 6">
            <a:extLst>
              <a:ext uri="{FF2B5EF4-FFF2-40B4-BE49-F238E27FC236}">
                <a16:creationId xmlns:a16="http://schemas.microsoft.com/office/drawing/2014/main" id="{625F16AC-F94C-4A77-A5B2-44647D633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3883483" y="3923397"/>
            <a:ext cx="7415245" cy="2378521"/>
          </a:xfrm>
          <a:prstGeom prst="rect">
            <a:avLst/>
          </a:prstGeom>
        </p:spPr>
      </p:pic>
    </p:spTree>
    <p:extLst>
      <p:ext uri="{BB962C8B-B14F-4D97-AF65-F5344CB8AC3E}">
        <p14:creationId xmlns:p14="http://schemas.microsoft.com/office/powerpoint/2010/main" val="2512861856"/>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909</Words>
  <Application>Microsoft Office PowerPoint</Application>
  <PresentationFormat>Širokoúhlá obrazovka</PresentationFormat>
  <Paragraphs>165</Paragraphs>
  <Slides>13</Slides>
  <Notes>5</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13</vt:i4>
      </vt:variant>
    </vt:vector>
  </HeadingPairs>
  <TitlesOfParts>
    <vt:vector size="20" baseType="lpstr">
      <vt:lpstr>Arial</vt:lpstr>
      <vt:lpstr>Arial-BoldMT</vt:lpstr>
      <vt:lpstr>ArialMT</vt:lpstr>
      <vt:lpstr>Calibri</vt:lpstr>
      <vt:lpstr>Calibri Light</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Zemek Václav</dc:creator>
  <cp:lastModifiedBy>Pospíšilová Monika</cp:lastModifiedBy>
  <cp:revision>43</cp:revision>
  <cp:lastPrinted>2025-01-17T16:23:53Z</cp:lastPrinted>
  <dcterms:created xsi:type="dcterms:W3CDTF">2023-11-13T20:28:51Z</dcterms:created>
  <dcterms:modified xsi:type="dcterms:W3CDTF">2025-01-28T08:19:25Z</dcterms:modified>
</cp:coreProperties>
</file>