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1" r:id="rId7"/>
    <p:sldId id="259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3C826-1299-A7D5-D6E7-31624EBDF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A14CD2-59E7-AA0A-0968-5C1306D25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FE555F-D1F3-94B3-2A06-260C2046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27.01.2025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F8225-F239-F236-5E37-50DBDB9B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DFB25-FF43-29CB-5347-97EB612B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D756EE-8179-9227-F1E8-FC1A230B0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BE85852-00F4-3AA3-77B1-0ED10649E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4C12B-5656-3E57-5BAD-1BF10884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E68FE4-0A01-5143-1963-30DA0D2B7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18368C-152D-6A7D-2F0F-03213B98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27.01.2025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718F47-9486-D050-4132-90E77A58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2F9EE2-79F9-02F1-B7ED-6CAAD3E4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4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D1B959-9F39-F3AC-29B3-FB26C4313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61DCF0-709E-5940-E497-C94EB9822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85C567-22B3-E3C8-7A65-792A31A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27.01.2025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53B62-3536-9E99-447A-5E91977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2C0C4-C8F0-F5FC-F6A7-410F642F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4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6F05F3D-7221-2B8C-A915-34C6D39D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1504B35-2CB9-2AD6-2CD9-92186A7B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BB164F-4639-15A2-8FDF-19B2ADEC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F11B256-5E98-9D79-E63D-4788063DC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AD3F84FC-AFA6-6D36-E3BE-A750DD8C6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318"/>
          <a:stretch/>
        </p:blipFill>
        <p:spPr>
          <a:xfrm>
            <a:off x="2222416" y="3092526"/>
            <a:ext cx="4743315" cy="6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FC5D-46ED-9484-2A25-6678F387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C3CB25-80E3-B27B-E3B2-825A2FC2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27.01.2025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845EEA-75BA-BC1C-9067-14733A83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69A79C-AF00-B358-40F5-C6BEB2C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173CBB-F3C2-D4EF-0B40-370ABCDF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27.01.2025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5645F8-E8A8-6C0A-3A83-110F66AA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EAC039-FCC1-F96F-B12F-9A57280D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96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8145-D5B9-837F-266F-0A0B6014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F8ADC-09B3-F293-CFCC-1DD9E57C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D3395B-9B4E-7BF6-A445-F79561F0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3CFBEE-17E7-10EB-7FC7-6D441D87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27.01.2025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73467E-0DC6-6131-F991-870E7FAA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F1E967-2B3D-FD0B-1263-E86C734D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2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8CE81-E773-3A81-DD0D-32619306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5529F0-9833-C5DD-4723-80F846ABB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5742D0-62EF-62B7-FC13-E7D43525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055AB5-9F9A-38FF-62D2-D6A95D35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27.01.2025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8E23F-DB9E-D6CA-90FA-80089618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CCD880-7ED6-28D5-5A0F-8B4D1B94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9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3CF201-C0E4-299C-2292-8BB7FD53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FAC6DE-2D83-BEA3-D4D4-65838390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CF8E2E-C7C4-1B96-B1BA-633CDF222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11F7-E6F9-4F55-9578-571BC43DC8E6}" type="datetimeFigureOut">
              <a:rPr lang="cs-CZ" smtClean="0"/>
              <a:t>27.01.2025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1CDE6-0CC7-956E-9E40-D2BA162B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8C1A4-D8B6-E6CE-4477-2CF844E0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8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714DC30-4E04-48D1-84FD-2BADB3A08375}"/>
              </a:ext>
            </a:extLst>
          </p:cNvPr>
          <p:cNvSpPr txBox="1"/>
          <p:nvPr/>
        </p:nvSpPr>
        <p:spPr>
          <a:xfrm>
            <a:off x="755409" y="5840596"/>
            <a:ext cx="70260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altLang="cs-CZ" dirty="0">
                <a:latin typeface="+mj-lt"/>
              </a:rPr>
              <a:t>29. ledna 2025</a:t>
            </a:r>
            <a:r>
              <a:rPr lang="cs-CZ" altLang="cs-CZ" dirty="0">
                <a:latin typeface="+mj-lt"/>
              </a:rPr>
              <a:t> </a:t>
            </a:r>
          </a:p>
          <a:p>
            <a:pPr algn="l">
              <a:spcBef>
                <a:spcPts val="0"/>
              </a:spcBef>
            </a:pPr>
            <a:endParaRPr lang="cs-CZ" sz="1400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cs-CZ" dirty="0">
                <a:latin typeface="+mj-lt"/>
              </a:rPr>
              <a:t>Skleněný sál, Na Františku 32, Praha 1</a:t>
            </a:r>
            <a:endParaRPr lang="cs-CZ" sz="2600" dirty="0">
              <a:latin typeface="+mj-lt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D2869901-AC20-97A5-2037-CF3C9D812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442" y="5828928"/>
            <a:ext cx="352425" cy="381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A767D1FB-A353-6BA0-6678-572CD7B8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591" y="6345038"/>
            <a:ext cx="238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208853" y="3852672"/>
            <a:ext cx="6557707" cy="1729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3000" i="0" u="none" strike="noStrike" baseline="0" dirty="0">
                <a:solidFill>
                  <a:schemeClr val="bg1"/>
                </a:solidFill>
              </a:rPr>
              <a:t>Sekce ekonomiky, </a:t>
            </a:r>
            <a:r>
              <a:rPr lang="cs-CZ" sz="3000" i="0" strike="noStrike" baseline="0" dirty="0">
                <a:solidFill>
                  <a:schemeClr val="bg1"/>
                </a:solidFill>
              </a:rPr>
              <a:t>fondů EU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3000" i="0" u="none" strike="noStrike" baseline="0" dirty="0">
                <a:solidFill>
                  <a:schemeClr val="bg1"/>
                </a:solidFill>
              </a:rPr>
              <a:t>a zakladatelských činností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altLang="cs-CZ" sz="3000" dirty="0">
                <a:solidFill>
                  <a:schemeClr val="bg1"/>
                </a:solidFill>
                <a:latin typeface="Calibri" panose="020F0502020204030204" pitchFamily="34" charset="0"/>
              </a:rPr>
              <a:t>Ministerstvo průmyslu a obchodu</a:t>
            </a:r>
          </a:p>
          <a:p>
            <a:pPr algn="l">
              <a:spcBef>
                <a:spcPts val="0"/>
              </a:spcBef>
            </a:pPr>
            <a:endParaRPr lang="cs-CZ" altLang="cs-CZ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cs-CZ" sz="2600" dirty="0">
                <a:solidFill>
                  <a:schemeClr val="bg1"/>
                </a:solidFill>
                <a:latin typeface="+mj-lt"/>
              </a:rPr>
              <a:t>29. ledna 2025</a:t>
            </a:r>
          </a:p>
          <a:p>
            <a:pPr algn="l">
              <a:spcBef>
                <a:spcPts val="0"/>
              </a:spcBef>
            </a:pPr>
            <a:endParaRPr lang="cs-CZ" altLang="cs-CZ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cs-CZ" altLang="cs-CZ" sz="3200" dirty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ts val="3120"/>
              </a:lnSpc>
              <a:spcBef>
                <a:spcPts val="0"/>
              </a:spcBef>
            </a:pPr>
            <a:endParaRPr lang="cs-CZ" altLang="cs-CZ" sz="40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cs-CZ" alt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cs-CZ" alt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4257144-6ED5-4B04-B647-5878765549C7}"/>
              </a:ext>
            </a:extLst>
          </p:cNvPr>
          <p:cNvSpPr txBox="1">
            <a:spLocks/>
          </p:cNvSpPr>
          <p:nvPr/>
        </p:nvSpPr>
        <p:spPr>
          <a:xfrm>
            <a:off x="5839968" y="1776422"/>
            <a:ext cx="6059424" cy="26248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Metodika posuzování projektů </a:t>
            </a:r>
          </a:p>
          <a:p>
            <a:pPr algn="l"/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 dotačních programech pro oblast oběhového hospodářství</a:t>
            </a:r>
          </a:p>
          <a:p>
            <a:endParaRPr lang="cs-CZ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cs-CZ" sz="73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Nmet</a:t>
            </a:r>
            <a:r>
              <a:rPr lang="cs-CZ" sz="7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č.2</a:t>
            </a:r>
            <a:endParaRPr lang="cs-CZ" sz="73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9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4BC9FF-2186-49B5-8A07-040878895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3274" y="1339397"/>
            <a:ext cx="2432050" cy="242990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FEAAC7C-EE54-4A85-A665-AE7F5934A794}"/>
              </a:ext>
            </a:extLst>
          </p:cNvPr>
          <p:cNvSpPr txBox="1"/>
          <p:nvPr/>
        </p:nvSpPr>
        <p:spPr>
          <a:xfrm>
            <a:off x="1615440" y="4418035"/>
            <a:ext cx="9217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altLang="cs-CZ" sz="4000" b="1" dirty="0">
                <a:solidFill>
                  <a:schemeClr val="accent6">
                    <a:lumMod val="75000"/>
                  </a:schemeClr>
                </a:solidFill>
              </a:rPr>
              <a:t>Ing. Pavel Zděnek</a:t>
            </a:r>
          </a:p>
          <a:p>
            <a:pPr algn="ctr">
              <a:spcBef>
                <a:spcPts val="0"/>
              </a:spcBef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vedoucí oddělení cirkulární ekonomiky, úspor vody </a:t>
            </a:r>
          </a:p>
          <a:p>
            <a:pPr algn="ctr">
              <a:spcBef>
                <a:spcPts val="0"/>
              </a:spcBef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a alternativní dopravy</a:t>
            </a:r>
          </a:p>
        </p:txBody>
      </p:sp>
    </p:spTree>
    <p:extLst>
      <p:ext uri="{BB962C8B-B14F-4D97-AF65-F5344CB8AC3E}">
        <p14:creationId xmlns:p14="http://schemas.microsoft.com/office/powerpoint/2010/main" val="331955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35858" y="1706880"/>
            <a:ext cx="11006334" cy="4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Důvod vypracování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Nmet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č.2</a:t>
            </a:r>
          </a:p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cs-CZ" sz="2000" b="1" dirty="0" err="1">
                <a:solidFill>
                  <a:schemeClr val="tx1"/>
                </a:solidFill>
              </a:rPr>
              <a:t>Nmet</a:t>
            </a:r>
            <a:r>
              <a:rPr lang="cs-CZ" sz="2000" b="1" dirty="0">
                <a:solidFill>
                  <a:schemeClr val="tx1"/>
                </a:solidFill>
              </a:rPr>
              <a:t> č. 1 je zaměřena na celý podnik, </a:t>
            </a:r>
          </a:p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tx1"/>
                </a:solidFill>
              </a:rPr>
              <a:t>	- </a:t>
            </a:r>
            <a:r>
              <a:rPr lang="cs-CZ" sz="2000" b="1" u="sng" dirty="0" err="1">
                <a:solidFill>
                  <a:schemeClr val="tx1"/>
                </a:solidFill>
              </a:rPr>
              <a:t>Nmet</a:t>
            </a:r>
            <a:r>
              <a:rPr lang="cs-CZ" sz="2000" b="1" u="sng" dirty="0">
                <a:solidFill>
                  <a:schemeClr val="tx1"/>
                </a:solidFill>
              </a:rPr>
              <a:t> č. 2 je zaměřena pouze na realizované/</a:t>
            </a:r>
            <a:r>
              <a:rPr lang="cs-CZ" sz="2000" b="1" u="sng" dirty="0" err="1">
                <a:solidFill>
                  <a:schemeClr val="tx1"/>
                </a:solidFill>
              </a:rPr>
              <a:t>ná</a:t>
            </a:r>
            <a:r>
              <a:rPr lang="cs-CZ" sz="2000" b="1" u="sng" dirty="0">
                <a:solidFill>
                  <a:schemeClr val="tx1"/>
                </a:solidFill>
              </a:rPr>
              <a:t> opatření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	Zjednodušení, případně úplná náhrada podnikatelského záměru</a:t>
            </a:r>
          </a:p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2000" b="1" u="sng" dirty="0" err="1">
                <a:solidFill>
                  <a:schemeClr val="tx1"/>
                </a:solidFill>
              </a:rPr>
              <a:t>Nmet</a:t>
            </a:r>
            <a:r>
              <a:rPr lang="cs-CZ" sz="2000" b="1" u="sng" dirty="0">
                <a:solidFill>
                  <a:schemeClr val="tx1"/>
                </a:solidFill>
              </a:rPr>
              <a:t> č. 2 - jednoznačný návod s popisem osnovy CA, návrhem zdrojů, podkladů </a:t>
            </a:r>
          </a:p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tx1"/>
                </a:solidFill>
              </a:rPr>
              <a:t>	</a:t>
            </a:r>
            <a:r>
              <a:rPr lang="cs-CZ" sz="2000" b="1" u="sng" dirty="0">
                <a:solidFill>
                  <a:schemeClr val="tx1"/>
                </a:solidFill>
              </a:rPr>
              <a:t>pro vypracování CA včetně postupu stanovení indikátorů</a:t>
            </a:r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cs-CZ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Na zpracování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Nmet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2 nelze čerpat dotaci, je vyžadována jako povinná příloha žádosti o podporu.</a:t>
            </a:r>
          </a:p>
          <a:p>
            <a:pPr>
              <a:spcAft>
                <a:spcPts val="600"/>
              </a:spcAft>
            </a:pP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Na zpracování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Nmet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1 lze získat podporu v rámci programu Poradenství. </a:t>
            </a:r>
          </a:p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Výzva 10.3.2025, CZV max 500 000 Kč, alokace výzvy 150 000 000,- Kč.</a:t>
            </a:r>
          </a:p>
          <a:p>
            <a:pPr>
              <a:spcAft>
                <a:spcPts val="600"/>
              </a:spcAft>
            </a:pP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363538" y="530352"/>
            <a:ext cx="10701534" cy="867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Metodika pro posuzování projektů přihlášených do výzev v dotačních programech pro oblast oběhového hospodářství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86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54146" y="486247"/>
            <a:ext cx="10701534" cy="867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Metodika pro posuzování projektů přihlášených do výzev v dotačních programech pro oblast oběhového hospodářství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013142CC-AEA7-4F96-9AE4-925034F02CE0}"/>
              </a:ext>
            </a:extLst>
          </p:cNvPr>
          <p:cNvSpPr txBox="1">
            <a:spLocks/>
          </p:cNvSpPr>
          <p:nvPr/>
        </p:nvSpPr>
        <p:spPr>
          <a:xfrm>
            <a:off x="400871" y="1517903"/>
            <a:ext cx="11427591" cy="492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Oběhové hospodářství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– výzva II.</a:t>
            </a:r>
          </a:p>
          <a:p>
            <a:pPr indent="449580" algn="just">
              <a:lnSpc>
                <a:spcPct val="115000"/>
              </a:lnSpc>
            </a:pPr>
            <a:r>
              <a:rPr lang="cs-CZ" sz="2200" dirty="0">
                <a:solidFill>
                  <a:schemeClr val="tx1"/>
                </a:solidFill>
              </a:rPr>
              <a:t>Datum vyhlášení výzvy: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16. 06. 2025</a:t>
            </a:r>
          </a:p>
          <a:p>
            <a:pPr indent="449580" algn="just">
              <a:lnSpc>
                <a:spcPct val="115000"/>
              </a:lnSpc>
            </a:pPr>
            <a:r>
              <a:rPr lang="cs-CZ" sz="2200" dirty="0">
                <a:solidFill>
                  <a:schemeClr val="tx1"/>
                </a:solidFill>
              </a:rPr>
              <a:t>Datum zpřístupnění žádosti o podporu v MS2014+: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30. 06. 2025</a:t>
            </a:r>
          </a:p>
          <a:p>
            <a:pPr indent="449580" algn="just">
              <a:lnSpc>
                <a:spcPct val="115000"/>
              </a:lnSpc>
            </a:pPr>
            <a:r>
              <a:rPr lang="cs-CZ" sz="2200" dirty="0">
                <a:solidFill>
                  <a:schemeClr val="tx1"/>
                </a:solidFill>
              </a:rPr>
              <a:t>Datum ukončení příjmu žádostí o podporu: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30. 01. 2026</a:t>
            </a:r>
          </a:p>
          <a:p>
            <a:pPr indent="449580" algn="just">
              <a:lnSpc>
                <a:spcPct val="115000"/>
              </a:lnSpc>
            </a:pPr>
            <a:r>
              <a:rPr lang="cs-CZ" sz="2200" dirty="0">
                <a:solidFill>
                  <a:schemeClr val="tx1"/>
                </a:solidFill>
              </a:rPr>
              <a:t>Datum realizace projektů maximálně do: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30. 09. 2029</a:t>
            </a: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pPr indent="449580" algn="just">
              <a:lnSpc>
                <a:spcPct val="115000"/>
              </a:lnSpc>
            </a:pPr>
            <a:r>
              <a:rPr lang="cs-CZ" sz="2200" dirty="0">
                <a:solidFill>
                  <a:schemeClr val="tx1"/>
                </a:solidFill>
              </a:rPr>
              <a:t>Plánovaná celková alokace výzvy: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500 000 000,- Kč</a:t>
            </a: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pPr indent="449580" algn="just">
              <a:lnSpc>
                <a:spcPct val="115000"/>
              </a:lnSpc>
            </a:pPr>
            <a:r>
              <a:rPr lang="cs-CZ" sz="2200" b="1" dirty="0">
                <a:solidFill>
                  <a:schemeClr val="tx1"/>
                </a:solidFill>
              </a:rPr>
              <a:t>CZV projektů min.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2 mil. Kč </a:t>
            </a:r>
            <a:r>
              <a:rPr lang="cs-CZ" sz="2200" b="1" dirty="0">
                <a:solidFill>
                  <a:schemeClr val="tx1"/>
                </a:solidFill>
              </a:rPr>
              <a:t>maximální výše CZV projektu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250 mil. Kč.</a:t>
            </a:r>
          </a:p>
          <a:p>
            <a:pPr indent="449580" algn="just">
              <a:lnSpc>
                <a:spcPct val="115000"/>
              </a:lnSpc>
            </a:pPr>
            <a:r>
              <a:rPr lang="cs-CZ" sz="2200" b="1" dirty="0">
                <a:solidFill>
                  <a:schemeClr val="tx1"/>
                </a:solidFill>
              </a:rPr>
              <a:t>Míra podpory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40 % - 50% - 60%   </a:t>
            </a:r>
            <a:r>
              <a:rPr lang="cs-CZ" sz="2200" b="1" dirty="0">
                <a:solidFill>
                  <a:schemeClr val="tx1"/>
                </a:solidFill>
              </a:rPr>
              <a:t>pro všechny žadatele, tj. MSP + VP, </a:t>
            </a:r>
          </a:p>
          <a:p>
            <a:pPr indent="449580" algn="just">
              <a:lnSpc>
                <a:spcPct val="115000"/>
              </a:lnSpc>
            </a:pPr>
            <a:r>
              <a:rPr lang="cs-CZ" sz="2200" b="1" dirty="0" err="1">
                <a:solidFill>
                  <a:schemeClr val="tx1"/>
                </a:solidFill>
              </a:rPr>
              <a:t>smal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midcaps</a:t>
            </a:r>
            <a:r>
              <a:rPr lang="cs-CZ" sz="2200" b="1" dirty="0">
                <a:solidFill>
                  <a:schemeClr val="tx1"/>
                </a:solidFill>
              </a:rPr>
              <a:t> do 499 zaměstnanců.</a:t>
            </a:r>
          </a:p>
          <a:p>
            <a:pPr indent="449580" algn="just">
              <a:lnSpc>
                <a:spcPct val="115000"/>
              </a:lnSpc>
            </a:pPr>
            <a:r>
              <a:rPr lang="cs-CZ" sz="2200" b="1" dirty="0">
                <a:solidFill>
                  <a:schemeClr val="tx1"/>
                </a:solidFill>
              </a:rPr>
              <a:t>Žadatelé ČR mimo Prahy.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41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109728" y="1626627"/>
            <a:ext cx="11484864" cy="4780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   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Základní informace k výzvě:  </a:t>
            </a:r>
          </a:p>
          <a:p>
            <a:endParaRPr lang="cs-CZ" sz="20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Datum vyhlášení výzvy: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31. 01. 2025</a:t>
            </a:r>
          </a:p>
          <a:p>
            <a:pPr indent="449580" algn="just">
              <a:lnSpc>
                <a:spcPct val="115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Datum zpřístupnění žádosti o podporu v MS2014+: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17. 02. 2025</a:t>
            </a:r>
          </a:p>
          <a:p>
            <a:pPr indent="449580" algn="just">
              <a:lnSpc>
                <a:spcPct val="115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Datum zahájení příjmu žádostí o podporu: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17. 02. 2025</a:t>
            </a:r>
          </a:p>
          <a:p>
            <a:pPr indent="449580" algn="just">
              <a:lnSpc>
                <a:spcPct val="115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Datum ukončení příjmu žádostí o podporu: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30. 05. 2025</a:t>
            </a:r>
          </a:p>
          <a:p>
            <a:pPr indent="449580" algn="just">
              <a:lnSpc>
                <a:spcPct val="115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Datum realizace projektů maximálně do: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31.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1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0. 2025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(ŽOP musí být podaná a projekty proplacené do konce  </a:t>
            </a:r>
          </a:p>
          <a:p>
            <a:pPr indent="449580" algn="just">
              <a:lnSpc>
                <a:spcPct val="115000"/>
              </a:lnSpc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roku 2025</a:t>
            </a:r>
          </a:p>
          <a:p>
            <a:pPr indent="449580" algn="just">
              <a:lnSpc>
                <a:spcPct val="115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Plánovaná celková alokace výzvy: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150 000 000,- Kč</a:t>
            </a:r>
          </a:p>
          <a:p>
            <a:pPr indent="449580" algn="just">
              <a:lnSpc>
                <a:spcPct val="115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Alokace výzvy: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150 000 000,- Kč</a:t>
            </a:r>
          </a:p>
          <a:p>
            <a:pPr indent="449580" algn="just">
              <a:lnSpc>
                <a:spcPct val="115000"/>
              </a:lnSpc>
            </a:pPr>
            <a:endParaRPr lang="cs-CZ" sz="1800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Minimální výše dotace činí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500 000,- Kč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 maximální výše dotace činí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10 mil. Kč.</a:t>
            </a:r>
          </a:p>
          <a:p>
            <a:pPr indent="449580" algn="just">
              <a:lnSpc>
                <a:spcPct val="115000"/>
              </a:lnSpc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Míra podpory 40 % pro všechny žadatele, tj. MSP + VP.</a:t>
            </a:r>
          </a:p>
          <a:p>
            <a:pPr indent="449580" algn="just">
              <a:lnSpc>
                <a:spcPct val="115000"/>
              </a:lnSpc>
            </a:pPr>
            <a:r>
              <a:rPr lang="cs-CZ" sz="1800" b="1" dirty="0">
                <a:solidFill>
                  <a:schemeClr val="tx1"/>
                </a:solidFill>
                <a:ea typeface="Calibri" panose="020F0502020204030204" pitchFamily="34" charset="0"/>
              </a:rPr>
              <a:t>Žadatelé z celé ČR včetně Prahy.</a:t>
            </a:r>
            <a:endParaRPr lang="cs-CZ" sz="18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9DB22475-EC09-42C0-A9F2-8CBCC371D4EF}"/>
              </a:ext>
            </a:extLst>
          </p:cNvPr>
          <p:cNvSpPr txBox="1">
            <a:spLocks/>
          </p:cNvSpPr>
          <p:nvPr/>
        </p:nvSpPr>
        <p:spPr>
          <a:xfrm>
            <a:off x="501393" y="402336"/>
            <a:ext cx="10701534" cy="948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Národní plán obnovy – výzva komponenty 2.7. </a:t>
            </a:r>
          </a:p>
          <a:p>
            <a:pPr algn="l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Úspory vody v průmyslu – II. výzva</a:t>
            </a:r>
          </a:p>
        </p:txBody>
      </p:sp>
    </p:spTree>
    <p:extLst>
      <p:ext uri="{BB962C8B-B14F-4D97-AF65-F5344CB8AC3E}">
        <p14:creationId xmlns:p14="http://schemas.microsoft.com/office/powerpoint/2010/main" val="420847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BFB9283-0AE6-08F5-25C9-31AF5D32760F}"/>
              </a:ext>
            </a:extLst>
          </p:cNvPr>
          <p:cNvSpPr txBox="1">
            <a:spLocks/>
          </p:cNvSpPr>
          <p:nvPr/>
        </p:nvSpPr>
        <p:spPr>
          <a:xfrm>
            <a:off x="437772" y="3561602"/>
            <a:ext cx="8310993" cy="189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Děkuji za pozornost  </a:t>
            </a:r>
          </a:p>
          <a:p>
            <a:r>
              <a:rPr lang="cs-CZ" sz="3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pavel.zdenek@mpo.gov.cz</a:t>
            </a:r>
          </a:p>
        </p:txBody>
      </p:sp>
    </p:spTree>
    <p:extLst>
      <p:ext uri="{BB962C8B-B14F-4D97-AF65-F5344CB8AC3E}">
        <p14:creationId xmlns:p14="http://schemas.microsoft.com/office/powerpoint/2010/main" val="363612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48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487</Words>
  <Application>Microsoft Office PowerPoint</Application>
  <PresentationFormat>Širokoúhlá obrazovka</PresentationFormat>
  <Paragraphs>69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Zemek Václav</dc:creator>
  <cp:lastModifiedBy>Pospíšilová Monika</cp:lastModifiedBy>
  <cp:revision>51</cp:revision>
  <dcterms:created xsi:type="dcterms:W3CDTF">2023-11-13T20:28:51Z</dcterms:created>
  <dcterms:modified xsi:type="dcterms:W3CDTF">2025-01-27T16:47:09Z</dcterms:modified>
</cp:coreProperties>
</file>