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9" r:id="rId2"/>
    <p:sldId id="707" r:id="rId3"/>
    <p:sldId id="593" r:id="rId4"/>
    <p:sldId id="562" r:id="rId5"/>
    <p:sldId id="460" r:id="rId6"/>
    <p:sldId id="461" r:id="rId7"/>
    <p:sldId id="669" r:id="rId8"/>
    <p:sldId id="670" r:id="rId9"/>
    <p:sldId id="623" r:id="rId10"/>
    <p:sldId id="711" r:id="rId11"/>
    <p:sldId id="568" r:id="rId12"/>
    <p:sldId id="559" r:id="rId13"/>
    <p:sldId id="560" r:id="rId14"/>
    <p:sldId id="561" r:id="rId15"/>
    <p:sldId id="569" r:id="rId16"/>
    <p:sldId id="676" r:id="rId17"/>
    <p:sldId id="683" r:id="rId18"/>
    <p:sldId id="677" r:id="rId19"/>
    <p:sldId id="678" r:id="rId20"/>
    <p:sldId id="681" r:id="rId21"/>
    <p:sldId id="712" r:id="rId22"/>
    <p:sldId id="709" r:id="rId23"/>
    <p:sldId id="710" r:id="rId24"/>
    <p:sldId id="345" r:id="rId25"/>
    <p:sldId id="686" r:id="rId26"/>
    <p:sldId id="687" r:id="rId27"/>
    <p:sldId id="688" r:id="rId28"/>
  </p:sldIdLst>
  <p:sldSz cx="12192000" cy="6858000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" userDrawn="1">
          <p15:clr>
            <a:srgbClr val="A4A3A4"/>
          </p15:clr>
        </p15:guide>
        <p15:guide id="2" orient="horz" pos="3843" userDrawn="1">
          <p15:clr>
            <a:srgbClr val="A4A3A4"/>
          </p15:clr>
        </p15:guide>
        <p15:guide id="3" orient="horz" pos="3562" userDrawn="1">
          <p15:clr>
            <a:srgbClr val="A4A3A4"/>
          </p15:clr>
        </p15:guide>
        <p15:guide id="4" pos="7308" userDrawn="1">
          <p15:clr>
            <a:srgbClr val="A4A3A4"/>
          </p15:clr>
        </p15:guide>
        <p15:guide id="5" pos="373" userDrawn="1">
          <p15:clr>
            <a:srgbClr val="A4A3A4"/>
          </p15:clr>
        </p15:guide>
        <p15:guide id="6" pos="2328" userDrawn="1">
          <p15:clr>
            <a:srgbClr val="A4A3A4"/>
          </p15:clr>
        </p15:guide>
        <p15:guide id="7" pos="1949" userDrawn="1">
          <p15:clr>
            <a:srgbClr val="A4A3A4"/>
          </p15:clr>
        </p15:guide>
        <p15:guide id="8" pos="4276" userDrawn="1">
          <p15:clr>
            <a:srgbClr val="A4A3A4"/>
          </p15:clr>
        </p15:guide>
        <p15:guide id="9" pos="3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D"/>
    <a:srgbClr val="FFDE00"/>
    <a:srgbClr val="13B5EA"/>
    <a:srgbClr val="B9E0F7"/>
    <a:srgbClr val="FF33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s motivem 2 – zvýraznění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1" autoAdjust="0"/>
    <p:restoredTop sz="97440" autoAdjust="0"/>
  </p:normalViewPr>
  <p:slideViewPr>
    <p:cSldViewPr snapToGrid="0" snapToObjects="1">
      <p:cViewPr varScale="1">
        <p:scale>
          <a:sx n="95" d="100"/>
          <a:sy n="95" d="100"/>
        </p:scale>
        <p:origin x="360" y="68"/>
      </p:cViewPr>
      <p:guideLst>
        <p:guide orient="horz" pos="281"/>
        <p:guide orient="horz" pos="3843"/>
        <p:guide orient="horz" pos="3562"/>
        <p:guide pos="7308"/>
        <p:guide pos="373"/>
        <p:guide pos="2328"/>
        <p:guide pos="1949"/>
        <p:guide pos="4276"/>
        <p:guide pos="3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06" d="100"/>
          <a:sy n="106" d="100"/>
        </p:scale>
        <p:origin x="1960" y="6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4734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B0F22-8DED-4CDA-BC4E-47C3EA70254F}" type="datetimeFigureOut">
              <a:rPr lang="cs-CZ" smtClean="0"/>
              <a:pPr/>
              <a:t>02.05.2024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9265F-04F2-4D47-A1E7-EE74899987E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993F1-D5EC-4943-97AA-C86D9E6B9167}" type="datetimeFigureOut">
              <a:rPr lang="cs-CZ" smtClean="0"/>
              <a:pPr/>
              <a:t>02.05.2024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0BDDA-8E2B-4061-8BE0-CED46ED940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25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 alokací OP TAK uvažován kurz 25 CZK/EUR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516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Data k 13.3.2024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3E52BF-D616-4933-AEDA-85F1432CC10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058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Data k 13.3.2024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3E52BF-D616-4933-AEDA-85F1432CC10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985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Data k 13.3.2024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723ED5-BF14-4D6D-9421-9E06656D04F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985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92667" y="446089"/>
            <a:ext cx="10989733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92667" y="1061640"/>
            <a:ext cx="10989733" cy="1800000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F1708E2B-7D90-7B27-95A1-346CC3CC5C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-108284" y="0"/>
            <a:ext cx="12300284" cy="6857999"/>
          </a:xfrm>
          <a:prstGeom prst="rect">
            <a:avLst/>
          </a:prstGeom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C415D78B-D3F5-237B-81A3-D934F42CC5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46" b="429"/>
          <a:stretch/>
        </p:blipFill>
        <p:spPr>
          <a:xfrm>
            <a:off x="11069956" y="0"/>
            <a:ext cx="11248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7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592667" y="1000087"/>
            <a:ext cx="10989733" cy="465458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88150" y="446089"/>
            <a:ext cx="4813300" cy="430887"/>
          </a:xfrm>
        </p:spPr>
        <p:txBody>
          <a:bodyPr lIns="0" tIns="0" rIns="0" bIns="0" anchor="t" anchorCtr="0">
            <a:spAutoFit/>
          </a:bodyPr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592667" y="446089"/>
            <a:ext cx="5604933" cy="52085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6788151" y="876975"/>
            <a:ext cx="4813300" cy="47777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592667" y="1000086"/>
            <a:ext cx="11008784" cy="465458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524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A0A9085-21F4-E109-532D-18F5BBA638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-108284" y="0"/>
            <a:ext cx="12300284" cy="6857999"/>
          </a:xfrm>
          <a:prstGeom prst="rect">
            <a:avLst/>
          </a:prstGeom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B31DD2E5-3D98-4424-DFA9-A80DC8D124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46" b="429"/>
          <a:stretch/>
        </p:blipFill>
        <p:spPr>
          <a:xfrm>
            <a:off x="11069956" y="0"/>
            <a:ext cx="1124804" cy="6858000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92667" y="1800001"/>
            <a:ext cx="10989732" cy="615553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10401D2-DC22-4660-2B73-1C8B4F83D76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5409" y="5839807"/>
            <a:ext cx="5396080" cy="77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8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w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89E0009F-C90A-A66A-7EAB-D32CFF9C68A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6295909"/>
            <a:ext cx="12192000" cy="607071"/>
          </a:xfrm>
          <a:prstGeom prst="rect">
            <a:avLst/>
          </a:prstGeom>
        </p:spPr>
      </p:pic>
      <p:sp>
        <p:nvSpPr>
          <p:cNvPr id="7" name="Obdélník 6"/>
          <p:cNvSpPr/>
          <p:nvPr userDrawn="1"/>
        </p:nvSpPr>
        <p:spPr>
          <a:xfrm>
            <a:off x="1" y="-1"/>
            <a:ext cx="12191999" cy="6295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 sz="180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92667" y="446088"/>
            <a:ext cx="1098973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2667" y="1000087"/>
            <a:ext cx="10989733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8DDC6B9E-44F5-9A6B-0EBF-9E77DC89C66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4659" y="6395464"/>
            <a:ext cx="4291147" cy="3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3" r:id="rId4"/>
    <p:sldLayoutId id="214748365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11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12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11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12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11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optak.cz/metodika/a-7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tak.cz/metodika/a-7/" TargetMode="External"/><Relationship Id="rId2" Type="http://schemas.openxmlformats.org/officeDocument/2006/relationships/hyperlink" Target="https://www.mzp.cz/cz/podminky_cerpani_eu_fondu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F7314A18-C41C-4852-3A60-0A28BDEA4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4715" y="126705"/>
            <a:ext cx="310947" cy="3695790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BBE743A0-77B7-C00B-BB98-98BAAE474F63}"/>
              </a:ext>
            </a:extLst>
          </p:cNvPr>
          <p:cNvSpPr txBox="1">
            <a:spLocks/>
          </p:cNvSpPr>
          <p:nvPr/>
        </p:nvSpPr>
        <p:spPr>
          <a:xfrm>
            <a:off x="799274" y="1391154"/>
            <a:ext cx="8242300" cy="2174176"/>
          </a:xfrm>
          <a:prstGeom prst="rect">
            <a:avLst/>
          </a:prstGeom>
        </p:spPr>
        <p:txBody>
          <a:bodyPr vert="horz" wrap="square" lIns="0" tIns="36000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3600" b="1" dirty="0"/>
              <a:t>Seminář</a:t>
            </a:r>
          </a:p>
          <a:p>
            <a:pPr>
              <a:spcBef>
                <a:spcPts val="0"/>
              </a:spcBef>
            </a:pPr>
            <a:r>
              <a:rPr lang="cs-CZ" sz="4800" b="1" dirty="0"/>
              <a:t>Podpora MSP a udržitelný růst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CFF50F64-BBB8-56A2-9A02-3A4444377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9274" y="5371557"/>
            <a:ext cx="438150" cy="485775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E7C05E1C-9926-AC8E-6C1E-31687DBA6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34113" y="5343210"/>
            <a:ext cx="342900" cy="523875"/>
          </a:xfrm>
          <a:prstGeom prst="rect">
            <a:avLst/>
          </a:prstGeom>
        </p:spPr>
      </p:pic>
      <p:sp>
        <p:nvSpPr>
          <p:cNvPr id="12" name="Podnadpis 2">
            <a:extLst>
              <a:ext uri="{FF2B5EF4-FFF2-40B4-BE49-F238E27FC236}">
                <a16:creationId xmlns:a16="http://schemas.microsoft.com/office/drawing/2014/main" id="{F5114B11-3C08-2035-2F0A-60551E63C406}"/>
              </a:ext>
            </a:extLst>
          </p:cNvPr>
          <p:cNvSpPr txBox="1">
            <a:spLocks/>
          </p:cNvSpPr>
          <p:nvPr/>
        </p:nvSpPr>
        <p:spPr>
          <a:xfrm>
            <a:off x="1429668" y="5058000"/>
            <a:ext cx="2011364" cy="1800000"/>
          </a:xfrm>
          <a:prstGeom prst="rect">
            <a:avLst/>
          </a:prstGeom>
        </p:spPr>
        <p:txBody>
          <a:bodyPr vert="horz" wrap="square" lIns="0" tIns="36000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2000" dirty="0"/>
              <a:t>7. 5</a:t>
            </a:r>
            <a:r>
              <a:rPr lang="nb-NO" sz="2000" dirty="0"/>
              <a:t>. 202</a:t>
            </a:r>
            <a:r>
              <a:rPr lang="cs-CZ" sz="2000" dirty="0"/>
              <a:t>4</a:t>
            </a:r>
            <a:endParaRPr lang="nb-NO" sz="2000" dirty="0"/>
          </a:p>
          <a:p>
            <a:pPr>
              <a:spcBef>
                <a:spcPts val="0"/>
              </a:spcBef>
            </a:pPr>
            <a:endParaRPr lang="cs-CZ" sz="2000" dirty="0"/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E27736C7-48C8-5971-B3BC-34566A7F1446}"/>
              </a:ext>
            </a:extLst>
          </p:cNvPr>
          <p:cNvSpPr txBox="1">
            <a:spLocks/>
          </p:cNvSpPr>
          <p:nvPr/>
        </p:nvSpPr>
        <p:spPr>
          <a:xfrm>
            <a:off x="4750383" y="4922223"/>
            <a:ext cx="4497134" cy="1231556"/>
          </a:xfrm>
          <a:prstGeom prst="rect">
            <a:avLst/>
          </a:prstGeom>
        </p:spPr>
        <p:txBody>
          <a:bodyPr vert="horz" wrap="square" lIns="0" tIns="36000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2000" b="1" dirty="0">
                <a:solidFill>
                  <a:srgbClr val="FFDE00"/>
                </a:solidFill>
                <a:latin typeface="-apple-system"/>
              </a:rPr>
              <a:t>Panorama Hotel Prague</a:t>
            </a:r>
          </a:p>
          <a:p>
            <a:pPr>
              <a:spcBef>
                <a:spcPts val="0"/>
              </a:spcBef>
            </a:pPr>
            <a:r>
              <a:rPr lang="cs-CZ" sz="1800" dirty="0">
                <a:latin typeface="Calibri" panose="020F0502020204030204" pitchFamily="34" charset="0"/>
              </a:rPr>
              <a:t>Milevská 7, Praha 4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90109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5F4F9B-001F-4E01-862B-8A2564D7E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920" y="4156023"/>
            <a:ext cx="10114374" cy="2400657"/>
          </a:xfrm>
        </p:spPr>
        <p:txBody>
          <a:bodyPr/>
          <a:lstStyle/>
          <a:p>
            <a:br>
              <a:rPr lang="cs-CZ" dirty="0"/>
            </a:br>
            <a:r>
              <a:rPr lang="cs-CZ" dirty="0"/>
              <a:t>Zásada “významně nepoškozovat“ a klimatické prověřování infrastruktury</a:t>
            </a:r>
            <a:br>
              <a:rPr lang="cs-CZ" dirty="0"/>
            </a:br>
            <a:endParaRPr lang="cs-CZ" sz="3600" b="1" dirty="0">
              <a:solidFill>
                <a:srgbClr val="FFDE00"/>
              </a:solidFill>
            </a:endParaRP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6123BB88-3114-490E-AC90-CB3FFB2C2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920" y="1083868"/>
            <a:ext cx="2428237" cy="242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22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0FAFFA2-C63F-85E7-A6DA-B68EAE18C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7" y="446088"/>
            <a:ext cx="10989732" cy="430887"/>
          </a:xfrm>
        </p:spPr>
        <p:txBody>
          <a:bodyPr/>
          <a:lstStyle/>
          <a:p>
            <a:r>
              <a:rPr lang="cs-CZ" sz="2800" dirty="0"/>
              <a:t>Zásada “významně nepoškozovat“ a klimatické prověřování infrastruktury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2C4395-94BC-4086-BB7B-C976A55AA3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1" y="876975"/>
            <a:ext cx="10972799" cy="523807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Nové podmínky pro období 2021-2027</a:t>
            </a:r>
          </a:p>
          <a:p>
            <a:r>
              <a:rPr lang="cs-CZ" dirty="0"/>
              <a:t>Kontext směřování EU k uhlíkové neutralitě (2050)</a:t>
            </a:r>
          </a:p>
          <a:p>
            <a:r>
              <a:rPr lang="cs-CZ" dirty="0"/>
              <a:t>Rozšíření environmentálních podmínek realizace fondů</a:t>
            </a:r>
          </a:p>
          <a:p>
            <a:r>
              <a:rPr lang="cs-CZ" dirty="0"/>
              <a:t>DNSH může jít </a:t>
            </a:r>
            <a:r>
              <a:rPr lang="cs-CZ" b="1" dirty="0"/>
              <a:t>nad rámec legislativy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Východiska:</a:t>
            </a:r>
          </a:p>
          <a:p>
            <a:r>
              <a:rPr lang="cs-CZ" dirty="0"/>
              <a:t>„</a:t>
            </a:r>
            <a:r>
              <a:rPr lang="cs-CZ" i="1" dirty="0"/>
              <a:t>Cíle fondů jsou naplňovány v souladu s cílem podpory udržitelného rozvoje podle ustanovení článku 11 Smlouvy o fungování EU s přihlédnutím k cílům OSN pro udržitelný rozvoj, Pařížské dohodě a zásadě „významně nepoškozovat“ </a:t>
            </a:r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r>
              <a:rPr lang="cs-CZ" i="1" dirty="0"/>
              <a:t>„ŘO zajistí při výběru operací posouzení klimatické odolnosti investic do </a:t>
            </a:r>
            <a:r>
              <a:rPr lang="cs-CZ" b="1" i="1" dirty="0"/>
              <a:t>infrastruktury s očekávanou životností </a:t>
            </a:r>
            <a:r>
              <a:rPr lang="cs-CZ" b="1" i="1" u="sng" dirty="0"/>
              <a:t>alespoň pět let</a:t>
            </a:r>
            <a:r>
              <a:rPr lang="cs-CZ" b="1" i="1" dirty="0"/>
              <a:t>“</a:t>
            </a:r>
          </a:p>
        </p:txBody>
      </p:sp>
      <p:sp>
        <p:nvSpPr>
          <p:cNvPr id="4" name="Zástupný symbol pro text 2">
            <a:extLst>
              <a:ext uri="{FF2B5EF4-FFF2-40B4-BE49-F238E27FC236}">
                <a16:creationId xmlns:a16="http://schemas.microsoft.com/office/drawing/2014/main" id="{97BFA2CA-E7B0-40EC-93F1-E2A1F56F07B5}"/>
              </a:ext>
            </a:extLst>
          </p:cNvPr>
          <p:cNvSpPr txBox="1">
            <a:spLocks/>
          </p:cNvSpPr>
          <p:nvPr/>
        </p:nvSpPr>
        <p:spPr>
          <a:xfrm>
            <a:off x="459316" y="1000087"/>
            <a:ext cx="11065934" cy="4867314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>
            <a:lvl1pPr marL="3603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360363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73150" indent="-35242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35100" indent="-3619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954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FD34CF1-AFF7-4E84-995B-F1DFFA897197}"/>
              </a:ext>
            </a:extLst>
          </p:cNvPr>
          <p:cNvSpPr/>
          <p:nvPr/>
        </p:nvSpPr>
        <p:spPr>
          <a:xfrm>
            <a:off x="975901" y="3797299"/>
            <a:ext cx="1354549" cy="127634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Mitigace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(zmírnění  emisní zátěže)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A4604CD-E47D-4920-8973-CE7A40A33D85}"/>
              </a:ext>
            </a:extLst>
          </p:cNvPr>
          <p:cNvSpPr/>
          <p:nvPr/>
        </p:nvSpPr>
        <p:spPr>
          <a:xfrm>
            <a:off x="2814411" y="3797299"/>
            <a:ext cx="1354549" cy="127634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Adaptace (přizpůsobení se změnám klimatu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034D7D4-5019-489E-9DFC-B6F674B127BC}"/>
              </a:ext>
            </a:extLst>
          </p:cNvPr>
          <p:cNvSpPr/>
          <p:nvPr/>
        </p:nvSpPr>
        <p:spPr>
          <a:xfrm>
            <a:off x="4652922" y="3797299"/>
            <a:ext cx="1354549" cy="12763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Udržitelné hospodaření s vodou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4991439-2A63-40EB-88B6-293386A9574B}"/>
              </a:ext>
            </a:extLst>
          </p:cNvPr>
          <p:cNvSpPr/>
          <p:nvPr/>
        </p:nvSpPr>
        <p:spPr>
          <a:xfrm>
            <a:off x="6474489" y="3797299"/>
            <a:ext cx="1404606" cy="12763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Oběhové hospodářství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BA8279E-E463-4838-9121-363D6BFB3F3A}"/>
              </a:ext>
            </a:extLst>
          </p:cNvPr>
          <p:cNvSpPr/>
          <p:nvPr/>
        </p:nvSpPr>
        <p:spPr>
          <a:xfrm>
            <a:off x="8329944" y="3797299"/>
            <a:ext cx="1354549" cy="12763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Prevence znečištění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1E75FD9-3263-4656-99E5-3B50E7E65A09}"/>
              </a:ext>
            </a:extLst>
          </p:cNvPr>
          <p:cNvSpPr/>
          <p:nvPr/>
        </p:nvSpPr>
        <p:spPr>
          <a:xfrm>
            <a:off x="10151510" y="3797299"/>
            <a:ext cx="1354549" cy="12763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Ochrana biodiverzity</a:t>
            </a:r>
          </a:p>
        </p:txBody>
      </p:sp>
    </p:spTree>
    <p:extLst>
      <p:ext uri="{BB962C8B-B14F-4D97-AF65-F5344CB8AC3E}">
        <p14:creationId xmlns:p14="http://schemas.microsoft.com/office/powerpoint/2010/main" val="1038839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A3AFB-66CB-4A78-A2F4-79EA8BF8D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7" y="446088"/>
            <a:ext cx="10989732" cy="430887"/>
          </a:xfrm>
        </p:spPr>
        <p:txBody>
          <a:bodyPr/>
          <a:lstStyle/>
          <a:p>
            <a:r>
              <a:rPr lang="cs-CZ" sz="2800" dirty="0"/>
              <a:t>Jak se odráží </a:t>
            </a:r>
            <a:r>
              <a:rPr lang="cs-CZ" sz="2800" b="1" dirty="0"/>
              <a:t>DNSH</a:t>
            </a:r>
            <a:r>
              <a:rPr lang="cs-CZ" sz="2800" dirty="0"/>
              <a:t> v rámci výzev a podmínek pro realizaci projektů- příklady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33B61A2-31E2-4604-8D44-254CEE0DCF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2666" y="1000087"/>
            <a:ext cx="10989733" cy="5026063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Vyšší energetické třídy </a:t>
            </a:r>
            <a:r>
              <a:rPr lang="cs-CZ" dirty="0"/>
              <a:t>zařízení spojených se spotřebou energie, doložení štítků</a:t>
            </a:r>
          </a:p>
          <a:p>
            <a:r>
              <a:rPr lang="cs-CZ" b="1" dirty="0"/>
              <a:t>Vyšš</a:t>
            </a:r>
            <a:r>
              <a:rPr lang="cs-CZ" dirty="0"/>
              <a:t>í energetické a klimatické </a:t>
            </a:r>
            <a:r>
              <a:rPr lang="cs-CZ" b="1" dirty="0"/>
              <a:t>standardy budov</a:t>
            </a:r>
          </a:p>
          <a:p>
            <a:r>
              <a:rPr lang="cs-CZ" dirty="0"/>
              <a:t>Podpora pouze </a:t>
            </a:r>
            <a:r>
              <a:rPr lang="cs-CZ" b="1" dirty="0"/>
              <a:t>bezemisních </a:t>
            </a:r>
            <a:r>
              <a:rPr lang="cs-CZ" dirty="0"/>
              <a:t>vozidel</a:t>
            </a:r>
          </a:p>
          <a:p>
            <a:r>
              <a:rPr lang="cs-CZ" dirty="0"/>
              <a:t>Vyhodnocení </a:t>
            </a:r>
            <a:r>
              <a:rPr lang="cs-CZ" b="1" dirty="0"/>
              <a:t>klimatických rizik </a:t>
            </a:r>
            <a:r>
              <a:rPr lang="cs-CZ" dirty="0"/>
              <a:t>na pořizovanou infrastrukturu, zapracování adaptačních opatření do projektové dokumentace</a:t>
            </a:r>
          </a:p>
          <a:p>
            <a:r>
              <a:rPr lang="cs-CZ" dirty="0"/>
              <a:t>Technické požadavky </a:t>
            </a:r>
            <a:r>
              <a:rPr lang="cs-CZ" b="1" dirty="0"/>
              <a:t>úspornosti</a:t>
            </a:r>
            <a:r>
              <a:rPr lang="cs-CZ" dirty="0"/>
              <a:t> zařízení určených k hospodaření </a:t>
            </a:r>
            <a:r>
              <a:rPr lang="cs-CZ" b="1" dirty="0"/>
              <a:t>s vodou </a:t>
            </a:r>
            <a:r>
              <a:rPr lang="cs-CZ" dirty="0"/>
              <a:t>nad rámec norem</a:t>
            </a:r>
          </a:p>
          <a:p>
            <a:r>
              <a:rPr lang="cs-CZ" dirty="0"/>
              <a:t>Znovuvyužití nebo </a:t>
            </a:r>
            <a:r>
              <a:rPr lang="cs-CZ" b="1" dirty="0"/>
              <a:t>recyklace</a:t>
            </a:r>
            <a:r>
              <a:rPr lang="cs-CZ" dirty="0"/>
              <a:t> 70% stavebního odpadu</a:t>
            </a:r>
          </a:p>
          <a:p>
            <a:r>
              <a:rPr lang="cs-CZ" dirty="0"/>
              <a:t>Zapracování </a:t>
            </a:r>
            <a:r>
              <a:rPr lang="cs-CZ" b="1" dirty="0"/>
              <a:t>nejlepších dostupných technik </a:t>
            </a:r>
            <a:r>
              <a:rPr lang="cs-CZ" dirty="0"/>
              <a:t>(BAT) do realizace projektu</a:t>
            </a:r>
          </a:p>
          <a:p>
            <a:r>
              <a:rPr lang="cs-CZ" b="1" dirty="0"/>
              <a:t>Zamezení realizace projektu </a:t>
            </a:r>
            <a:r>
              <a:rPr lang="cs-CZ" dirty="0"/>
              <a:t>na </a:t>
            </a:r>
            <a:r>
              <a:rPr lang="cs-CZ" b="1" dirty="0"/>
              <a:t>kontaminovaných lokalitách </a:t>
            </a:r>
            <a:r>
              <a:rPr lang="cs-CZ" dirty="0"/>
              <a:t>ohrožujících ŽP a zdraví</a:t>
            </a:r>
          </a:p>
          <a:p>
            <a:r>
              <a:rPr lang="cs-CZ" dirty="0"/>
              <a:t>Další podmínky dle charakteru podporované aktivity (např. v oblasti energetiky – taxonomie)</a:t>
            </a:r>
          </a:p>
          <a:p>
            <a:r>
              <a:rPr lang="cs-CZ" dirty="0"/>
              <a:t>….(viz dokumentace výzvy)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KONKRÉTNÍ POŽADAVKY NA ŽADATELE, </a:t>
            </a:r>
          </a:p>
          <a:p>
            <a:pPr marL="0" indent="0" algn="ctr">
              <a:buNone/>
            </a:pPr>
            <a:r>
              <a:rPr lang="cs-CZ" dirty="0"/>
              <a:t>NIKOLIV HODNOCENÍ ŽADATELEM NA ÚROVNI KAŽDÉHO PROJEKTU!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8830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1E774B8-A7BB-41B1-B67F-5B0D9C468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46" y="230171"/>
            <a:ext cx="11104474" cy="861774"/>
          </a:xfrm>
        </p:spPr>
        <p:txBody>
          <a:bodyPr/>
          <a:lstStyle/>
          <a:p>
            <a:r>
              <a:rPr lang="cs-CZ" sz="2800" dirty="0"/>
              <a:t>Prověřování infrastruktury (s očekávanou životností alespoň 5 let) </a:t>
            </a:r>
            <a:br>
              <a:rPr lang="cs-CZ" sz="2800" dirty="0"/>
            </a:br>
            <a:r>
              <a:rPr lang="cs-CZ" sz="2800" dirty="0"/>
              <a:t>z hlediska klimatu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B98CC4C-D19E-4634-B040-D37DFA800913}"/>
              </a:ext>
            </a:extLst>
          </p:cNvPr>
          <p:cNvSpPr txBox="1"/>
          <p:nvPr/>
        </p:nvSpPr>
        <p:spPr>
          <a:xfrm>
            <a:off x="654050" y="1161642"/>
            <a:ext cx="407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Prověření emisní zátěže</a:t>
            </a:r>
          </a:p>
          <a:p>
            <a:endParaRPr lang="cs-CZ" dirty="0"/>
          </a:p>
          <a:p>
            <a:r>
              <a:rPr lang="cs-CZ" sz="1600" dirty="0">
                <a:solidFill>
                  <a:schemeClr val="tx2"/>
                </a:solidFill>
              </a:rPr>
              <a:t>Výpočet uhlíkové stopy</a:t>
            </a:r>
            <a:endParaRPr lang="cs-CZ" dirty="0">
              <a:solidFill>
                <a:schemeClr val="tx2"/>
              </a:solidFill>
            </a:endParaRPr>
          </a:p>
          <a:p>
            <a:r>
              <a:rPr lang="cs-CZ" sz="1600" dirty="0">
                <a:hlinkClick r:id="rId2"/>
              </a:rPr>
              <a:t>https://www.optak.cz/metodika/a-7/</a:t>
            </a:r>
            <a:r>
              <a:rPr lang="cs-CZ" sz="1600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0EEFCC5-CC38-4FC4-AF08-D68DB4CE52E9}"/>
              </a:ext>
            </a:extLst>
          </p:cNvPr>
          <p:cNvSpPr txBox="1"/>
          <p:nvPr/>
        </p:nvSpPr>
        <p:spPr>
          <a:xfrm>
            <a:off x="6311900" y="1110932"/>
            <a:ext cx="4533899" cy="4682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Prověření klimatických rizik</a:t>
            </a:r>
          </a:p>
          <a:p>
            <a:endParaRPr lang="cs-CZ" dirty="0"/>
          </a:p>
          <a:p>
            <a:pPr algn="just"/>
            <a:r>
              <a:rPr lang="cs-CZ" sz="16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cs-CZ" sz="1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Dlouhodobé sucho </a:t>
            </a:r>
            <a:endParaRPr lang="cs-CZ" sz="1400" dirty="0">
              <a:solidFill>
                <a:schemeClr val="tx2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algn="just"/>
            <a:r>
              <a:rPr lang="cs-CZ" sz="1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Povodně a přívalové povodně </a:t>
            </a:r>
            <a:endParaRPr lang="cs-CZ" sz="1400" dirty="0">
              <a:solidFill>
                <a:schemeClr val="tx2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algn="just"/>
            <a:r>
              <a:rPr lang="cs-CZ" sz="1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Vydatné srážky </a:t>
            </a:r>
            <a:endParaRPr lang="cs-CZ" sz="1400" dirty="0">
              <a:solidFill>
                <a:schemeClr val="tx2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algn="just"/>
            <a:r>
              <a:rPr lang="cs-CZ" sz="1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Zvyšování teplot </a:t>
            </a:r>
            <a:endParaRPr lang="cs-CZ" sz="1400" dirty="0">
              <a:solidFill>
                <a:schemeClr val="tx2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algn="just"/>
            <a:r>
              <a:rPr lang="cs-CZ" sz="1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Extrémně vysoké teploty </a:t>
            </a:r>
            <a:endParaRPr lang="cs-CZ" sz="1400" dirty="0">
              <a:solidFill>
                <a:schemeClr val="tx2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algn="just"/>
            <a:r>
              <a:rPr lang="cs-CZ" sz="1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Extrémní vítr </a:t>
            </a:r>
            <a:endParaRPr lang="cs-CZ" sz="1400" dirty="0">
              <a:solidFill>
                <a:schemeClr val="tx2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87313" indent="-87313" algn="just">
              <a:lnSpc>
                <a:spcPct val="115000"/>
              </a:lnSpc>
              <a:buFontTx/>
              <a:buChar char="-"/>
            </a:pPr>
            <a:r>
              <a:rPr lang="cs-CZ" sz="1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Požáry vegetace</a:t>
            </a:r>
            <a:r>
              <a:rPr lang="cs-CZ" sz="1400" dirty="0">
                <a:solidFill>
                  <a:schemeClr val="tx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</a:pPr>
            <a:endParaRPr lang="cs-CZ" sz="1200" dirty="0">
              <a:solidFill>
                <a:schemeClr val="tx2"/>
              </a:solidFill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Analýza citlivosti</a:t>
            </a:r>
          </a:p>
          <a:p>
            <a:pPr marL="171450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Analýza expozice</a:t>
            </a:r>
          </a:p>
          <a:p>
            <a:pPr marL="171450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Analýza zranitelnosti</a:t>
            </a:r>
          </a:p>
          <a:p>
            <a:pPr marL="171450" indent="-171450" algn="just">
              <a:lnSpc>
                <a:spcPct val="115000"/>
              </a:lnSpc>
              <a:buFontTx/>
              <a:buChar char="-"/>
            </a:pPr>
            <a:endParaRPr lang="cs-CZ" sz="120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cs-CZ" sz="1200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15000"/>
              </a:lnSpc>
              <a:buFontTx/>
              <a:buChar char="-"/>
            </a:pPr>
            <a:endParaRPr lang="cs-CZ" sz="120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8617754-5EFE-4728-8274-4F261ADCC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" y="2389534"/>
            <a:ext cx="4794250" cy="2349183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D68DE666-10C0-49F0-8EE3-73EA93853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5467" y="2610220"/>
            <a:ext cx="3235198" cy="2037754"/>
          </a:xfrm>
          <a:prstGeom prst="rect">
            <a:avLst/>
          </a:prstGeom>
        </p:spPr>
      </p:pic>
      <p:sp>
        <p:nvSpPr>
          <p:cNvPr id="21" name="Obdélník 20">
            <a:extLst>
              <a:ext uri="{FF2B5EF4-FFF2-40B4-BE49-F238E27FC236}">
                <a16:creationId xmlns:a16="http://schemas.microsoft.com/office/drawing/2014/main" id="{BBDF215B-99B5-4D2B-9B58-462479B7BB51}"/>
              </a:ext>
            </a:extLst>
          </p:cNvPr>
          <p:cNvSpPr/>
          <p:nvPr/>
        </p:nvSpPr>
        <p:spPr>
          <a:xfrm>
            <a:off x="2370125" y="5326974"/>
            <a:ext cx="7044537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ZAPRACOVÁNÍ VÝSTUPŮ PROVĚŘENÍ DO PROJEKTOVÉ DOKUMENTACE</a:t>
            </a:r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599995AA-62A0-4419-B273-A9151C70FAB1}"/>
              </a:ext>
            </a:extLst>
          </p:cNvPr>
          <p:cNvCxnSpPr>
            <a:cxnSpLocks/>
          </p:cNvCxnSpPr>
          <p:nvPr/>
        </p:nvCxnSpPr>
        <p:spPr>
          <a:xfrm>
            <a:off x="3335731" y="4776826"/>
            <a:ext cx="2112569" cy="490118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A051DF0F-E495-467F-89D6-BE2A2BD8AA34}"/>
              </a:ext>
            </a:extLst>
          </p:cNvPr>
          <p:cNvCxnSpPr>
            <a:cxnSpLocks/>
          </p:cNvCxnSpPr>
          <p:nvPr/>
        </p:nvCxnSpPr>
        <p:spPr>
          <a:xfrm flipH="1">
            <a:off x="6311900" y="4647974"/>
            <a:ext cx="1778506" cy="622936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596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CFDCBD6F-7263-4D2F-BA17-083A47AF1DF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Stávající metodická podpora (mimo legislativu a technická vodítka EU):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Rámcová vodítka pro implementaci zásady DNSH a CP - </a:t>
            </a:r>
            <a:r>
              <a:rPr lang="cs-CZ" sz="2300" dirty="0">
                <a:hlinkClick r:id="rId2"/>
              </a:rPr>
              <a:t>https://www.mzp.cz/cz/podminky_cerpani_eu_fondu</a:t>
            </a:r>
            <a:r>
              <a:rPr lang="cs-CZ" sz="23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Výstupy projektu „Národní metodika DNSH a CP“ (09/2021 – 04/2024, podpořený z </a:t>
            </a:r>
            <a:r>
              <a:rPr lang="cs-CZ" dirty="0" err="1"/>
              <a:t>Technical</a:t>
            </a:r>
            <a:r>
              <a:rPr lang="cs-CZ" dirty="0"/>
              <a:t> Support Instrument ) – zejména procesní otázky nastavení DNSH a CP pro potřebu řídicích orgánů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Výpočetní pomůcka pro výpočet uhlíkové stopy - </a:t>
            </a:r>
            <a:r>
              <a:rPr lang="cs-CZ" sz="2300" u="sng" dirty="0">
                <a:solidFill>
                  <a:srgbClr val="004B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https://www.optak.cz/metodika/a-7/</a:t>
            </a:r>
            <a:r>
              <a:rPr lang="cs-CZ" sz="2300" u="sng" dirty="0">
                <a:solidFill>
                  <a:srgbClr val="004B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cs-CZ" sz="2300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Zkušenosti: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Stávající metodický přístup CP je </a:t>
            </a:r>
            <a:r>
              <a:rPr lang="cs-CZ" b="1" dirty="0"/>
              <a:t>pro malé projekty MSP příliš robustní – </a:t>
            </a:r>
            <a:r>
              <a:rPr lang="cs-CZ" dirty="0"/>
              <a:t>tam, kde podle našeho výkladu lze, provádí ŘO posouzení na úrovni výzvy, požadavky nejsou v těchto případech vyžadovány v plném rozsahu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Zvýšené nároky na odborné kapacity žadatele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Zvýšené nároky na kapacity ŘO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Chybějící poradenské kapacity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Roztříštěná datová základna pro klimatické prověřování</a:t>
            </a:r>
          </a:p>
          <a:p>
            <a:pPr marL="0" indent="0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A362777-2E85-4B6B-BCE0-70792411F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7" y="446088"/>
            <a:ext cx="10989732" cy="553998"/>
          </a:xfrm>
        </p:spPr>
        <p:txBody>
          <a:bodyPr/>
          <a:lstStyle/>
          <a:p>
            <a:r>
              <a:rPr lang="cs-CZ" dirty="0"/>
              <a:t>Stávající metodická podpora, první zkušenosti z aplikace </a:t>
            </a:r>
          </a:p>
        </p:txBody>
      </p:sp>
    </p:spTree>
    <p:extLst>
      <p:ext uri="{BB962C8B-B14F-4D97-AF65-F5344CB8AC3E}">
        <p14:creationId xmlns:p14="http://schemas.microsoft.com/office/powerpoint/2010/main" val="2530969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CFDCBD6F-7263-4D2F-BA17-083A47AF1DF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Online nástroj pro provedení posouzení infrastruktury z hlediska klimatického dopadu – připravuje MŽP ve spolupráci s Českým hydrometeorologickým ústavem a  </a:t>
            </a:r>
            <a:r>
              <a:rPr lang="cs-CZ" dirty="0" err="1"/>
              <a:t>CzechGlobe</a:t>
            </a:r>
            <a:r>
              <a:rPr lang="cs-CZ" dirty="0"/>
              <a:t> (Ústav výzkumu globální změny),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Aktualizace metodických vodítek MŽP k DNSH a klimatickému prověřování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Zjednodušení formulářů DNSH a klimatického prověření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A362777-2E85-4B6B-BCE0-70792411F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Metodická podpora – v přípravě</a:t>
            </a:r>
          </a:p>
        </p:txBody>
      </p:sp>
    </p:spTree>
    <p:extLst>
      <p:ext uri="{BB962C8B-B14F-4D97-AF65-F5344CB8AC3E}">
        <p14:creationId xmlns:p14="http://schemas.microsoft.com/office/powerpoint/2010/main" val="3998423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5F4F9B-001F-4E01-862B-8A2564D7E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711" y="4335504"/>
            <a:ext cx="10286903" cy="615553"/>
          </a:xfrm>
        </p:spPr>
        <p:txBody>
          <a:bodyPr/>
          <a:lstStyle/>
          <a:p>
            <a:pPr hangingPunct="0"/>
            <a:r>
              <a:rPr lang="cs-CZ" dirty="0"/>
              <a:t>Výhled finančních nástrojů v OP TAK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6123BB88-3114-490E-AC90-CB3FFB2C2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920" y="1083868"/>
            <a:ext cx="2428237" cy="242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75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5731C0-9856-4648-A896-09BCD3D99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FN - OP TAK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82C645-B48B-4A05-8205-1820D9CFD8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977" y="1514939"/>
            <a:ext cx="10989733" cy="5079304"/>
          </a:xfrm>
        </p:spPr>
        <p:txBody>
          <a:bodyPr>
            <a:normAutofit/>
          </a:bodyPr>
          <a:lstStyle/>
          <a:p>
            <a:pPr marL="342900" lvl="0" indent="-342900" algn="just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spustil navazující FN Úspory energie – úvěrový fond</a:t>
            </a:r>
            <a:endParaRPr lang="cs-CZ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připravuje FN navazující věcně (z hlediska oblasti podporovaných projektů) na FN Expanze – úvěrový fond, FN Expanze – záruční fond, a IPO Fond – FN zaměřený na rizikový kapitál; </a:t>
            </a:r>
            <a:endParaRPr lang="cs-CZ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záruční, případně úvěrový FN kombinovaný s dotací zaměřený na využívání přínosů digitalizace. </a:t>
            </a:r>
            <a:endParaRPr lang="cs-CZ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BB11DF0C-EFB7-4C63-B3C3-E9B1810DDD68}"/>
              </a:ext>
            </a:extLst>
          </p:cNvPr>
          <p:cNvGraphicFramePr>
            <a:graphicFrameLocks noGrp="1"/>
          </p:cNvGraphicFramePr>
          <p:nvPr/>
        </p:nvGraphicFramePr>
        <p:xfrm>
          <a:off x="2743200" y="3429000"/>
          <a:ext cx="5486399" cy="24834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8987">
                  <a:extLst>
                    <a:ext uri="{9D8B030D-6E8A-4147-A177-3AD203B41FA5}">
                      <a16:colId xmlns:a16="http://schemas.microsoft.com/office/drawing/2014/main" val="3730924518"/>
                    </a:ext>
                  </a:extLst>
                </a:gridCol>
                <a:gridCol w="2117412">
                  <a:extLst>
                    <a:ext uri="{9D8B030D-6E8A-4147-A177-3AD203B41FA5}">
                      <a16:colId xmlns:a16="http://schemas.microsoft.com/office/drawing/2014/main" val="1033635774"/>
                    </a:ext>
                  </a:extLst>
                </a:gridCol>
              </a:tblGrid>
              <a:tr h="398739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000">
                          <a:effectLst/>
                        </a:rPr>
                        <a:t>Expanze – záruky a úvěry 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000">
                          <a:effectLst/>
                        </a:rPr>
                        <a:t>4 275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2137921758"/>
                  </a:ext>
                </a:extLst>
              </a:tr>
              <a:tr h="489732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000" dirty="0">
                          <a:effectLst/>
                        </a:rPr>
                        <a:t>Expanze nemovitosti – úvěry 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000">
                          <a:effectLst/>
                        </a:rPr>
                        <a:t>2 227 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3869164666"/>
                  </a:ext>
                </a:extLst>
              </a:tr>
              <a:tr h="398739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000" dirty="0">
                          <a:effectLst/>
                        </a:rPr>
                        <a:t>Nové úspory energie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000">
                          <a:effectLst/>
                        </a:rPr>
                        <a:t>1 853 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2868916699"/>
                  </a:ext>
                </a:extLst>
              </a:tr>
              <a:tr h="398739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000" dirty="0">
                          <a:effectLst/>
                        </a:rPr>
                        <a:t>Digitální podnik 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000">
                          <a:effectLst/>
                        </a:rPr>
                        <a:t>481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1326236912"/>
                  </a:ext>
                </a:extLst>
              </a:tr>
              <a:tr h="398739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000" dirty="0">
                          <a:effectLst/>
                        </a:rPr>
                        <a:t>Datová centra 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000">
                          <a:effectLst/>
                        </a:rPr>
                        <a:t>481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733558458"/>
                  </a:ext>
                </a:extLst>
              </a:tr>
              <a:tr h="398739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000">
                          <a:effectLst/>
                        </a:rPr>
                        <a:t>Rizikový kapitál 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000" dirty="0">
                          <a:effectLst/>
                        </a:rPr>
                        <a:t>770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4056500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328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00C8EFBC-D4D2-4747-8535-C246AF274AB7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573089" y="1188016"/>
          <a:ext cx="10643969" cy="1920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20215">
                  <a:extLst>
                    <a:ext uri="{9D8B030D-6E8A-4147-A177-3AD203B41FA5}">
                      <a16:colId xmlns:a16="http://schemas.microsoft.com/office/drawing/2014/main" val="2225500543"/>
                    </a:ext>
                  </a:extLst>
                </a:gridCol>
                <a:gridCol w="1077238">
                  <a:extLst>
                    <a:ext uri="{9D8B030D-6E8A-4147-A177-3AD203B41FA5}">
                      <a16:colId xmlns:a16="http://schemas.microsoft.com/office/drawing/2014/main" val="784537142"/>
                    </a:ext>
                  </a:extLst>
                </a:gridCol>
                <a:gridCol w="1315233">
                  <a:extLst>
                    <a:ext uri="{9D8B030D-6E8A-4147-A177-3AD203B41FA5}">
                      <a16:colId xmlns:a16="http://schemas.microsoft.com/office/drawing/2014/main" val="253863424"/>
                    </a:ext>
                  </a:extLst>
                </a:gridCol>
                <a:gridCol w="6031283">
                  <a:extLst>
                    <a:ext uri="{9D8B030D-6E8A-4147-A177-3AD203B41FA5}">
                      <a16:colId xmlns:a16="http://schemas.microsoft.com/office/drawing/2014/main" val="3540776733"/>
                    </a:ext>
                  </a:extLst>
                </a:gridCol>
              </a:tblGrid>
              <a:tr h="355108">
                <a:tc>
                  <a:txBody>
                    <a:bodyPr/>
                    <a:lstStyle/>
                    <a:p>
                      <a:r>
                        <a:rPr lang="cs-CZ" dirty="0"/>
                        <a:t>Finanční nástroj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Oblast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Alokace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Finanční produkt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126140"/>
                  </a:ext>
                </a:extLst>
              </a:tr>
              <a:tr h="913851">
                <a:tc>
                  <a:txBody>
                    <a:bodyPr/>
                    <a:lstStyle/>
                    <a:p>
                      <a:r>
                        <a:rPr lang="cs-CZ" b="1" dirty="0"/>
                        <a:t>Nové úspory energie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SC 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1,8 mld.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Zvýhodněný úvěr s dotačním prvkem (pro pořízení energetického auditu až 80 % ZV/max 250 tis. Kč</a:t>
                      </a:r>
                      <a:br>
                        <a:rPr lang="cs-CZ" dirty="0"/>
                      </a:br>
                      <a:r>
                        <a:rPr lang="cs-CZ" dirty="0"/>
                        <a:t>+ finanční příspěvek = výkonnostní dotační složka až 35 % ZV)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563359"/>
                  </a:ext>
                </a:extLst>
              </a:tr>
              <a:tr h="612927">
                <a:tc gridSpan="4">
                  <a:txBody>
                    <a:bodyPr/>
                    <a:lstStyle/>
                    <a:p>
                      <a:r>
                        <a:rPr lang="cs-CZ" dirty="0"/>
                        <a:t>Stav: příjem žádostí od 2023, k 29. 2. 2024 podepsáno 27 úvěrových smluv ve výši 120 mil. Kč.</a:t>
                      </a:r>
                      <a:br>
                        <a:rPr lang="cs-CZ" dirty="0"/>
                      </a:br>
                      <a:r>
                        <a:rPr lang="cs-CZ" dirty="0"/>
                        <a:t>Další obchodní případy jsou rozjednány ve výši 200 mil. Kč.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05185"/>
                  </a:ext>
                </a:extLst>
              </a:tr>
            </a:tbl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C9E19B18-85F1-4FE5-AB9A-6F91E6024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Spuštěné finanční nástroje v OP TAK (2,1 mld. Kč)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7329EC31-10E3-4E71-8148-B9B854D80AF7}"/>
              </a:ext>
            </a:extLst>
          </p:cNvPr>
          <p:cNvGraphicFramePr>
            <a:graphicFrameLocks/>
          </p:cNvGraphicFramePr>
          <p:nvPr/>
        </p:nvGraphicFramePr>
        <p:xfrm>
          <a:off x="573089" y="3404079"/>
          <a:ext cx="10643968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45267">
                  <a:extLst>
                    <a:ext uri="{9D8B030D-6E8A-4147-A177-3AD203B41FA5}">
                      <a16:colId xmlns:a16="http://schemas.microsoft.com/office/drawing/2014/main" val="2225500543"/>
                    </a:ext>
                  </a:extLst>
                </a:gridCol>
                <a:gridCol w="1058449">
                  <a:extLst>
                    <a:ext uri="{9D8B030D-6E8A-4147-A177-3AD203B41FA5}">
                      <a16:colId xmlns:a16="http://schemas.microsoft.com/office/drawing/2014/main" val="784537142"/>
                    </a:ext>
                  </a:extLst>
                </a:gridCol>
                <a:gridCol w="1327759">
                  <a:extLst>
                    <a:ext uri="{9D8B030D-6E8A-4147-A177-3AD203B41FA5}">
                      <a16:colId xmlns:a16="http://schemas.microsoft.com/office/drawing/2014/main" val="253863424"/>
                    </a:ext>
                  </a:extLst>
                </a:gridCol>
                <a:gridCol w="6012493">
                  <a:extLst>
                    <a:ext uri="{9D8B030D-6E8A-4147-A177-3AD203B41FA5}">
                      <a16:colId xmlns:a16="http://schemas.microsoft.com/office/drawing/2014/main" val="3540776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Finanční nástroj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Oblast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Alokace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Finanční produkt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126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Brownfield fond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SC 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0,3 mld.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Zvýhodněný </a:t>
                      </a:r>
                      <a:r>
                        <a:rPr lang="cs-CZ" dirty="0" err="1"/>
                        <a:t>mezzaninový</a:t>
                      </a:r>
                      <a:r>
                        <a:rPr lang="cs-CZ" dirty="0"/>
                        <a:t> úvěr (bez kombinace s dotací)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059556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cs-CZ" dirty="0"/>
                        <a:t>Stav: dohoda o financování podepsána v 03/2024, probíhá příprava výzvy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084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605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00C8EFBC-D4D2-4747-8535-C246AF274AB7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573089" y="1188016"/>
          <a:ext cx="10643970" cy="3876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20215">
                  <a:extLst>
                    <a:ext uri="{9D8B030D-6E8A-4147-A177-3AD203B41FA5}">
                      <a16:colId xmlns:a16="http://schemas.microsoft.com/office/drawing/2014/main" val="2225500543"/>
                    </a:ext>
                  </a:extLst>
                </a:gridCol>
                <a:gridCol w="1077238">
                  <a:extLst>
                    <a:ext uri="{9D8B030D-6E8A-4147-A177-3AD203B41FA5}">
                      <a16:colId xmlns:a16="http://schemas.microsoft.com/office/drawing/2014/main" val="784537142"/>
                    </a:ext>
                  </a:extLst>
                </a:gridCol>
                <a:gridCol w="1315233">
                  <a:extLst>
                    <a:ext uri="{9D8B030D-6E8A-4147-A177-3AD203B41FA5}">
                      <a16:colId xmlns:a16="http://schemas.microsoft.com/office/drawing/2014/main" val="253863424"/>
                    </a:ext>
                  </a:extLst>
                </a:gridCol>
                <a:gridCol w="6031284">
                  <a:extLst>
                    <a:ext uri="{9D8B030D-6E8A-4147-A177-3AD203B41FA5}">
                      <a16:colId xmlns:a16="http://schemas.microsoft.com/office/drawing/2014/main" val="3540776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Program / FN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Oblast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Alokace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Finanční produkt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126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Fotovoltaika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SC 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 mld.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Zvýhodněný úvěr s dotačním prvkem (finanční příspěvek, případně odpouštění splátek)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581325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Stav: předložená revize OP TAK na EK, příprava dohody o financování a výzvy, příjem žádostí od května 2024</a:t>
                      </a:r>
                      <a:endParaRPr lang="cs-C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215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Expanze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SC 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4,3 mld.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Záruky, případně zvýhodněné úvěry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308138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cs-CZ" dirty="0"/>
                        <a:t>Stav: konzultujeme s potenciálními správci nastavení FN Expanze-záruky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26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Rizikový kapitál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SC 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0,8 mld.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Kapitálové vstupy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6167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cs-CZ" dirty="0"/>
                        <a:t>Stav: konzultujeme s potenciálními správci záměr FN/HF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179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Digitální podnik / Datová centra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SC 1.2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mld.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Zvýhodněný úvěr s dotačním prvkem / záruka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436495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cs-CZ" dirty="0"/>
                        <a:t>Stav: doporučeno v předběžném posouzení FN v OP TAK, předběžně konzultujeme s NRB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167907"/>
                  </a:ext>
                </a:extLst>
              </a:tr>
            </a:tbl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C9E19B18-85F1-4FE5-AB9A-6F91E6024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7" y="446088"/>
            <a:ext cx="10989732" cy="553998"/>
          </a:xfrm>
        </p:spPr>
        <p:txBody>
          <a:bodyPr/>
          <a:lstStyle/>
          <a:p>
            <a:r>
              <a:rPr lang="cs-CZ" dirty="0"/>
              <a:t>Připravujeme další finanční nástroje v OP TAK (8,1 mld. Kč)</a:t>
            </a:r>
          </a:p>
        </p:txBody>
      </p:sp>
    </p:spTree>
    <p:extLst>
      <p:ext uri="{BB962C8B-B14F-4D97-AF65-F5344CB8AC3E}">
        <p14:creationId xmlns:p14="http://schemas.microsoft.com/office/powerpoint/2010/main" val="4258371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5F4F9B-001F-4E01-862B-8A2564D7E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920" y="4156023"/>
            <a:ext cx="10114374" cy="1785104"/>
          </a:xfrm>
        </p:spPr>
        <p:txBody>
          <a:bodyPr/>
          <a:lstStyle/>
          <a:p>
            <a:br>
              <a:rPr lang="cs-CZ" dirty="0"/>
            </a:br>
            <a:r>
              <a:rPr lang="pl-PL" dirty="0"/>
              <a:t>Vývoj operačních programů pro podnikatele</a:t>
            </a:r>
            <a:br>
              <a:rPr lang="cs-CZ" dirty="0"/>
            </a:br>
            <a:endParaRPr lang="cs-CZ" sz="3600" b="1" dirty="0">
              <a:solidFill>
                <a:srgbClr val="FFDE00"/>
              </a:solidFill>
            </a:endParaRP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6123BB88-3114-490E-AC90-CB3FFB2C2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920" y="1083868"/>
            <a:ext cx="2428237" cy="242823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5C96C5C-49E6-446E-9EBA-2B9AC9FC4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643" y="1920109"/>
            <a:ext cx="4718713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74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0267803-BBE4-46BD-B5D8-4999ABB58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Různé faktory ovlivňují rozsah FN v OP TAK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C6450F2-0AD0-4C5E-8C63-7D93C63764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MPO chce zvyšovat podíl FN v OP TAK, jde příkladem mezi českými ŘO</a:t>
            </a:r>
            <a:br>
              <a:rPr lang="cs-CZ" dirty="0"/>
            </a:br>
            <a:r>
              <a:rPr lang="cs-CZ" dirty="0"/>
              <a:t>(např. využívá InvestEU MS-C) a hledá vhodné oblasti (viz SC 4.2 OZE)</a:t>
            </a:r>
          </a:p>
          <a:p>
            <a:r>
              <a:rPr lang="cs-CZ" dirty="0"/>
              <a:t>Předpokládané postupné rozběhnutí FN v OP TAK (historicky postupné navyšování podílu FN v OP PIK, revize OP PIK, skokový nárůst během pandemie Covid-19)</a:t>
            </a:r>
          </a:p>
          <a:p>
            <a:r>
              <a:rPr lang="cs-CZ" dirty="0"/>
              <a:t>Nutnost znovuvyužití </a:t>
            </a:r>
            <a:r>
              <a:rPr lang="cs-CZ" dirty="0" err="1"/>
              <a:t>revolvingu</a:t>
            </a:r>
            <a:r>
              <a:rPr lang="cs-CZ" dirty="0"/>
              <a:t> OP PIK v 2024-2031</a:t>
            </a:r>
          </a:p>
          <a:p>
            <a:r>
              <a:rPr lang="cs-CZ" dirty="0"/>
              <a:t>Převody MPO mimo kohezní obálku OP TAK na podporu ve formě FN</a:t>
            </a:r>
            <a:br>
              <a:rPr lang="cs-CZ" dirty="0"/>
            </a:br>
            <a:r>
              <a:rPr lang="cs-CZ" dirty="0"/>
              <a:t>(Záruka 2024-2030 (InvestEU)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0699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5F4F9B-001F-4E01-862B-8A2564D7E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920" y="4156023"/>
            <a:ext cx="10114374" cy="1785104"/>
          </a:xfrm>
        </p:spPr>
        <p:txBody>
          <a:bodyPr/>
          <a:lstStyle/>
          <a:p>
            <a:r>
              <a:rPr lang="cs-CZ" dirty="0"/>
              <a:t>Kohezní politika po roce 2028+</a:t>
            </a:r>
            <a:br>
              <a:rPr lang="cs-CZ" dirty="0"/>
            </a:br>
            <a:br>
              <a:rPr lang="cs-CZ" dirty="0"/>
            </a:br>
            <a:endParaRPr lang="cs-CZ" sz="3600" b="1" dirty="0">
              <a:solidFill>
                <a:srgbClr val="FFDE00"/>
              </a:solidFill>
            </a:endParaRP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6123BB88-3114-490E-AC90-CB3FFB2C2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920" y="1083868"/>
            <a:ext cx="2428237" cy="242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04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63552D-A6A2-44B0-B7C4-7681635E8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Budoucí koheze 2028+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239A36-69BE-4C96-9582-5D3D5D7103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dirty="0"/>
              <a:t>9. kohezní zpráva (3/24) + Závěrečná zpráva HLG (2/24) doporučují:</a:t>
            </a:r>
          </a:p>
          <a:p>
            <a:pPr marL="1080000" lvl="1" algn="just">
              <a:spcBef>
                <a:spcPts val="600"/>
              </a:spcBef>
            </a:pPr>
            <a:r>
              <a:rPr lang="cs-CZ" dirty="0"/>
              <a:t>vyšší tlak na reformy (inspirace z RRF) pro vyšší účinnost kohezní politiky; </a:t>
            </a:r>
          </a:p>
          <a:p>
            <a:pPr marL="1080000" lvl="1" algn="just"/>
            <a:r>
              <a:rPr lang="cs-CZ" dirty="0"/>
              <a:t>užívání principů jako FNLC (</a:t>
            </a:r>
            <a:r>
              <a:rPr lang="cs-CZ" dirty="0" err="1"/>
              <a:t>financing</a:t>
            </a:r>
            <a:r>
              <a:rPr lang="cs-CZ" dirty="0"/>
              <a:t> not </a:t>
            </a:r>
            <a:r>
              <a:rPr lang="cs-CZ" dirty="0" err="1"/>
              <a:t>linked</a:t>
            </a:r>
            <a:r>
              <a:rPr lang="cs-CZ" dirty="0"/>
              <a:t> to </a:t>
            </a:r>
            <a:r>
              <a:rPr lang="cs-CZ" dirty="0" err="1"/>
              <a:t>costs</a:t>
            </a:r>
            <a:r>
              <a:rPr lang="cs-CZ" dirty="0"/>
              <a:t>);</a:t>
            </a:r>
          </a:p>
          <a:p>
            <a:pPr marL="1080000" lvl="1" algn="just"/>
            <a:r>
              <a:rPr lang="cs-CZ" dirty="0"/>
              <a:t>apel na zachování kohezní obálky v podobné výši. </a:t>
            </a:r>
          </a:p>
          <a:p>
            <a:pPr marL="719637" lvl="1" indent="0" algn="just">
              <a:buNone/>
            </a:pPr>
            <a:endParaRPr lang="cs-CZ" dirty="0"/>
          </a:p>
          <a:p>
            <a:r>
              <a:rPr lang="cs-CZ" dirty="0"/>
              <a:t>V rámci skupiny V4 bude formulována společná deklarace podobně smýšlejících států (kromě V4 států ještě např. HR, EE, LV, LT, B) ke kohezi 2028+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cs-CZ" dirty="0"/>
              <a:t>Neuvažuje se s pokračováním RRF</a:t>
            </a:r>
          </a:p>
        </p:txBody>
      </p:sp>
    </p:spTree>
    <p:extLst>
      <p:ext uri="{BB962C8B-B14F-4D97-AF65-F5344CB8AC3E}">
        <p14:creationId xmlns:p14="http://schemas.microsoft.com/office/powerpoint/2010/main" val="3105804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AD3512-C807-4294-9613-EF8E1CA18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Budoucí koheze 2028+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5A8734-5900-462D-B2CF-8BE494075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První návrh koheze 2028+ bude v polovině roku 2025, spojeno s vyjednáváním nového VFR. </a:t>
            </a:r>
          </a:p>
          <a:p>
            <a:r>
              <a:rPr lang="cs-CZ" dirty="0"/>
              <a:t>Nové strategické priority (např. obrana), nižší množství programů, příprava na plánované rozšíření EU ve 2030.</a:t>
            </a:r>
          </a:p>
          <a:p>
            <a:r>
              <a:rPr lang="cs-CZ" dirty="0"/>
              <a:t>MMR provádí analýzu fungování NPO za účelem inspirace pro zjednodušení v kohezi. </a:t>
            </a:r>
          </a:p>
          <a:p>
            <a:r>
              <a:rPr lang="cs-CZ" dirty="0"/>
              <a:t>Přínosem může být vyšší aplikace FNLC, ZMV a vyšší orientace na výsledky.</a:t>
            </a:r>
          </a:p>
          <a:p>
            <a:r>
              <a:rPr lang="cs-CZ" dirty="0"/>
              <a:t>MMR připravuje rámcovou pozici k 9. kohezní zprávě.</a:t>
            </a:r>
          </a:p>
        </p:txBody>
      </p:sp>
    </p:spTree>
    <p:extLst>
      <p:ext uri="{BB962C8B-B14F-4D97-AF65-F5344CB8AC3E}">
        <p14:creationId xmlns:p14="http://schemas.microsoft.com/office/powerpoint/2010/main" val="1454476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5F4F9B-001F-4E01-862B-8A2564D7E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920" y="4156023"/>
            <a:ext cx="10114374" cy="1785104"/>
          </a:xfrm>
        </p:spPr>
        <p:txBody>
          <a:bodyPr/>
          <a:lstStyle/>
          <a:p>
            <a:r>
              <a:rPr lang="cs-CZ" dirty="0"/>
              <a:t>Harmonogram výzev OP TAK v roce 2024</a:t>
            </a:r>
            <a:br>
              <a:rPr lang="cs-CZ" dirty="0"/>
            </a:br>
            <a:br>
              <a:rPr lang="cs-CZ" dirty="0"/>
            </a:br>
            <a:endParaRPr lang="cs-CZ" sz="3600" b="1" dirty="0">
              <a:solidFill>
                <a:srgbClr val="FFDE00"/>
              </a:solidFill>
            </a:endParaRP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6123BB88-3114-490E-AC90-CB3FFB2C2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920" y="1083868"/>
            <a:ext cx="2428237" cy="242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11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BFE930-1BAC-4738-A351-02DBF250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58" y="103293"/>
            <a:ext cx="10989732" cy="492443"/>
          </a:xfrm>
        </p:spPr>
        <p:txBody>
          <a:bodyPr/>
          <a:lstStyle/>
          <a:p>
            <a:r>
              <a:rPr lang="cs-CZ" sz="3200" dirty="0"/>
              <a:t>Plánované výzvy na rok 2024</a:t>
            </a:r>
            <a:endParaRPr lang="cs-CZ" sz="3000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B9AA2CF7-117D-4363-9189-4DDE8261C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2035"/>
              </p:ext>
            </p:extLst>
          </p:nvPr>
        </p:nvGraphicFramePr>
        <p:xfrm>
          <a:off x="181573" y="647422"/>
          <a:ext cx="11828853" cy="4916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095">
                  <a:extLst>
                    <a:ext uri="{9D8B030D-6E8A-4147-A177-3AD203B41FA5}">
                      <a16:colId xmlns:a16="http://schemas.microsoft.com/office/drawing/2014/main" val="2508617247"/>
                    </a:ext>
                  </a:extLst>
                </a:gridCol>
                <a:gridCol w="2348562">
                  <a:extLst>
                    <a:ext uri="{9D8B030D-6E8A-4147-A177-3AD203B41FA5}">
                      <a16:colId xmlns:a16="http://schemas.microsoft.com/office/drawing/2014/main" val="583746379"/>
                    </a:ext>
                  </a:extLst>
                </a:gridCol>
                <a:gridCol w="1292574">
                  <a:extLst>
                    <a:ext uri="{9D8B030D-6E8A-4147-A177-3AD203B41FA5}">
                      <a16:colId xmlns:a16="http://schemas.microsoft.com/office/drawing/2014/main" val="2261313190"/>
                    </a:ext>
                  </a:extLst>
                </a:gridCol>
                <a:gridCol w="1829449">
                  <a:extLst>
                    <a:ext uri="{9D8B030D-6E8A-4147-A177-3AD203B41FA5}">
                      <a16:colId xmlns:a16="http://schemas.microsoft.com/office/drawing/2014/main" val="2153683353"/>
                    </a:ext>
                  </a:extLst>
                </a:gridCol>
                <a:gridCol w="3984173">
                  <a:extLst>
                    <a:ext uri="{9D8B030D-6E8A-4147-A177-3AD203B41FA5}">
                      <a16:colId xmlns:a16="http://schemas.microsoft.com/office/drawing/2014/main" val="3481365498"/>
                    </a:ext>
                  </a:extLst>
                </a:gridCol>
              </a:tblGrid>
              <a:tr h="416590"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chemeClr val="tx1"/>
                          </a:solidFill>
                        </a:rPr>
                        <a:t>NÁZEV PRIORITY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chemeClr val="tx1"/>
                          </a:solidFill>
                        </a:rPr>
                        <a:t>NÁZEV VÝZVY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chemeClr val="tx1"/>
                          </a:solidFill>
                        </a:rPr>
                        <a:t>ALOKACE v Kč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chemeClr val="tx1"/>
                          </a:solidFill>
                        </a:rPr>
                        <a:t>PŘEDPOKLÁDANÝ TERMÍN VYHLÁŠENÍ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chemeClr val="tx1"/>
                          </a:solidFill>
                        </a:rPr>
                        <a:t>STRUČNÝ POPIS AKTIVITY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304756"/>
                  </a:ext>
                </a:extLst>
              </a:tr>
              <a:tr h="1076491">
                <a:tc rowSpan="4">
                  <a:txBody>
                    <a:bodyPr/>
                    <a:lstStyle/>
                    <a:p>
                      <a:pPr algn="l"/>
                      <a:r>
                        <a:rPr lang="cs-CZ" sz="1400" b="1" dirty="0"/>
                        <a:t>1</a:t>
                      </a:r>
                    </a:p>
                    <a:p>
                      <a:pPr algn="l"/>
                      <a:r>
                        <a:rPr lang="cs-CZ" sz="1400" b="1" dirty="0"/>
                        <a:t>VÝZKUM, VÝVOJ, INOVACE A DIGITALIZACE</a:t>
                      </a:r>
                    </a:p>
                    <a:p>
                      <a:pPr algn="l"/>
                      <a:endParaRPr lang="cs-CZ" sz="1400" b="1" dirty="0"/>
                    </a:p>
                    <a:p>
                      <a:pPr algn="l"/>
                      <a:r>
                        <a:rPr lang="cs-CZ" sz="1400" b="1" dirty="0"/>
                        <a:t>SC 1.1 Rozvoj a posílení výzkumných a inovačních kapacit a zavádění pokročilých technologií </a:t>
                      </a:r>
                    </a:p>
                  </a:txBody>
                  <a:tcPr anchor="ctr">
                    <a:solidFill>
                      <a:srgbClr val="C05A9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Inovace – výzva II.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mld.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23.4.2024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Zavádění výsledků výzkumu a vývoje ve formě inovací do podnikové praxe.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478996"/>
                  </a:ext>
                </a:extLst>
              </a:tr>
              <a:tr h="746312">
                <a:tc vMerge="1">
                  <a:txBody>
                    <a:bodyPr/>
                    <a:lstStyle/>
                    <a:p>
                      <a:pPr algn="l"/>
                      <a:endParaRPr lang="cs-CZ" sz="1400" b="1" dirty="0"/>
                    </a:p>
                  </a:txBody>
                  <a:tcPr anchor="ctr">
                    <a:solidFill>
                      <a:srgbClr val="C05A9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Potenciál – výzva II. 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mld.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2Q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Založení nebo rozvoj center průmyslového výzkumu, vývoje a inovací.</a:t>
                      </a:r>
                      <a:endParaRPr lang="cs-CZ" sz="12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340988"/>
                  </a:ext>
                </a:extLst>
              </a:tr>
              <a:tr h="719417">
                <a:tc vMerge="1">
                  <a:txBody>
                    <a:bodyPr/>
                    <a:lstStyle/>
                    <a:p>
                      <a:pPr algn="l"/>
                      <a:endParaRPr lang="cs-CZ" sz="1400" b="1" dirty="0"/>
                    </a:p>
                  </a:txBody>
                  <a:tcPr anchor="ctr">
                    <a:solidFill>
                      <a:srgbClr val="C05A9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Aplikace – výzva II.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mld.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3Q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Realizace průmyslového výzkumu a experimentálního vývoje. </a:t>
                      </a:r>
                      <a:endParaRPr lang="cs-CZ" sz="12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755387"/>
                  </a:ext>
                </a:extLst>
              </a:tr>
              <a:tr h="667228">
                <a:tc vMerge="1">
                  <a:txBody>
                    <a:bodyPr/>
                    <a:lstStyle/>
                    <a:p>
                      <a:pPr algn="l"/>
                      <a:endParaRPr lang="cs-CZ" sz="1400" b="1" dirty="0"/>
                    </a:p>
                  </a:txBody>
                  <a:tcPr anchor="ctr">
                    <a:solidFill>
                      <a:srgbClr val="C05A9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Služby infrastruktury – výzva II.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mld.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3Q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Rozšíření prostor inovační infrastruktury, pořízení nového vybavení a zlepšení kapacit pro společné využívání technologií.</a:t>
                      </a:r>
                      <a:endParaRPr lang="cs-CZ" sz="12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412595"/>
                  </a:ext>
                </a:extLst>
              </a:tr>
              <a:tr h="11268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/>
                        <a:t>SC 1.2 Využití přínosů digitalizace pro občany, podniky, výzkumné organizace a veřejné orgány </a:t>
                      </a:r>
                    </a:p>
                    <a:p>
                      <a:pPr algn="l"/>
                      <a:endParaRPr lang="cs-CZ" sz="1400" b="1" dirty="0"/>
                    </a:p>
                  </a:txBody>
                  <a:tcPr anchor="ctr">
                    <a:solidFill>
                      <a:srgbClr val="C05A9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Digitální podnik  – Digitální podnik – výzva I.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mld.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2Q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Zvyšování digitální úrovně MSP. </a:t>
                      </a:r>
                      <a:endParaRPr lang="cs-CZ" sz="12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8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761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BFE930-1BAC-4738-A351-02DBF250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84" y="246221"/>
            <a:ext cx="10989732" cy="492443"/>
          </a:xfrm>
        </p:spPr>
        <p:txBody>
          <a:bodyPr/>
          <a:lstStyle/>
          <a:p>
            <a:r>
              <a:rPr lang="cs-CZ" sz="3200" dirty="0"/>
              <a:t>Plánované výzvy na rok 2024</a:t>
            </a:r>
            <a:endParaRPr lang="cs-CZ" sz="3000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B9AA2CF7-117D-4363-9189-4DDE8261C751}"/>
              </a:ext>
            </a:extLst>
          </p:cNvPr>
          <p:cNvGraphicFramePr>
            <a:graphicFrameLocks noGrp="1"/>
          </p:cNvGraphicFramePr>
          <p:nvPr/>
        </p:nvGraphicFramePr>
        <p:xfrm>
          <a:off x="181573" y="1072229"/>
          <a:ext cx="11828853" cy="2166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095">
                  <a:extLst>
                    <a:ext uri="{9D8B030D-6E8A-4147-A177-3AD203B41FA5}">
                      <a16:colId xmlns:a16="http://schemas.microsoft.com/office/drawing/2014/main" val="2508617247"/>
                    </a:ext>
                  </a:extLst>
                </a:gridCol>
                <a:gridCol w="2348562">
                  <a:extLst>
                    <a:ext uri="{9D8B030D-6E8A-4147-A177-3AD203B41FA5}">
                      <a16:colId xmlns:a16="http://schemas.microsoft.com/office/drawing/2014/main" val="583746379"/>
                    </a:ext>
                  </a:extLst>
                </a:gridCol>
                <a:gridCol w="1292574">
                  <a:extLst>
                    <a:ext uri="{9D8B030D-6E8A-4147-A177-3AD203B41FA5}">
                      <a16:colId xmlns:a16="http://schemas.microsoft.com/office/drawing/2014/main" val="2261313190"/>
                    </a:ext>
                  </a:extLst>
                </a:gridCol>
                <a:gridCol w="1829449">
                  <a:extLst>
                    <a:ext uri="{9D8B030D-6E8A-4147-A177-3AD203B41FA5}">
                      <a16:colId xmlns:a16="http://schemas.microsoft.com/office/drawing/2014/main" val="2153683353"/>
                    </a:ext>
                  </a:extLst>
                </a:gridCol>
                <a:gridCol w="3984173">
                  <a:extLst>
                    <a:ext uri="{9D8B030D-6E8A-4147-A177-3AD203B41FA5}">
                      <a16:colId xmlns:a16="http://schemas.microsoft.com/office/drawing/2014/main" val="3481365498"/>
                    </a:ext>
                  </a:extLst>
                </a:gridCol>
              </a:tblGrid>
              <a:tr h="532970"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chemeClr val="tx1"/>
                          </a:solidFill>
                        </a:rPr>
                        <a:t>NÁZEV PRIORITY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chemeClr val="tx1"/>
                          </a:solidFill>
                        </a:rPr>
                        <a:t>NÁZEV VÝZVY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chemeClr val="tx1"/>
                          </a:solidFill>
                        </a:rPr>
                        <a:t>ALOKACE v Kč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chemeClr val="tx1"/>
                          </a:solidFill>
                        </a:rPr>
                        <a:t>PŘEDPOKLÁDANÝ TERMÍN VYHLÁŠENÍ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chemeClr val="tx1"/>
                          </a:solidFill>
                        </a:rPr>
                        <a:t>STRUČNÝ POPIS AKTIVITY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304756"/>
                  </a:ext>
                </a:extLst>
              </a:tr>
              <a:tr h="1618044">
                <a:tc>
                  <a:txBody>
                    <a:bodyPr/>
                    <a:lstStyle/>
                    <a:p>
                      <a:pPr algn="l"/>
                      <a:r>
                        <a:rPr lang="cs-CZ" sz="1400" b="1" dirty="0"/>
                        <a:t>2 PODNIKÁNÍ A KONKURENCESCHOPNOST </a:t>
                      </a:r>
                    </a:p>
                    <a:p>
                      <a:pPr algn="l"/>
                      <a:endParaRPr lang="cs-CZ" sz="1400" b="1" dirty="0"/>
                    </a:p>
                    <a:p>
                      <a:pPr algn="l"/>
                      <a:r>
                        <a:rPr lang="cs-CZ" sz="1400" b="1" dirty="0"/>
                        <a:t>SC 2.1 Posilování udržitelného růstu a konkurenceschopnosti MSP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l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cs-CZ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Marketing - výzva II. 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 mil.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0"/>
                    </a:solidFill>
                  </a:tcPr>
                </a:tc>
                <a:tc>
                  <a:txBody>
                    <a:bodyPr/>
                    <a:lstStyle/>
                    <a:p>
                      <a:pPr marL="422910" marR="422275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cs-CZ" sz="1300" b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27.6.2024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Podpora</a:t>
                      </a:r>
                      <a:r>
                        <a:rPr lang="cs-CZ" sz="1400" kern="1200" spc="-45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účasti</a:t>
                      </a:r>
                      <a:r>
                        <a:rPr lang="cs-CZ" sz="1400" kern="1200" spc="-4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MSP</a:t>
                      </a:r>
                      <a:r>
                        <a:rPr lang="cs-CZ" sz="1400" kern="1200" spc="-4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cs-CZ" sz="1400" kern="1200" spc="-4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zahraničních</a:t>
                      </a:r>
                      <a:r>
                        <a:rPr lang="cs-CZ" sz="1400" kern="1200" spc="-4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výstavách</a:t>
                      </a:r>
                      <a:r>
                        <a:rPr lang="cs-CZ" sz="1400" kern="1200" spc="-4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cs-CZ" sz="1400" kern="1200" spc="-4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veletrzích.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258136"/>
                  </a:ext>
                </a:extLst>
              </a:tr>
            </a:tbl>
          </a:graphicData>
        </a:graphic>
      </p:graphicFrame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47302375-8784-45B5-B7FA-C5997B08F6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080614"/>
              </p:ext>
            </p:extLst>
          </p:nvPr>
        </p:nvGraphicFramePr>
        <p:xfrm>
          <a:off x="181572" y="3238913"/>
          <a:ext cx="1182885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738">
                  <a:extLst>
                    <a:ext uri="{9D8B030D-6E8A-4147-A177-3AD203B41FA5}">
                      <a16:colId xmlns:a16="http://schemas.microsoft.com/office/drawing/2014/main" val="3623776223"/>
                    </a:ext>
                  </a:extLst>
                </a:gridCol>
                <a:gridCol w="2354893">
                  <a:extLst>
                    <a:ext uri="{9D8B030D-6E8A-4147-A177-3AD203B41FA5}">
                      <a16:colId xmlns:a16="http://schemas.microsoft.com/office/drawing/2014/main" val="3569470373"/>
                    </a:ext>
                  </a:extLst>
                </a:gridCol>
                <a:gridCol w="1283918">
                  <a:extLst>
                    <a:ext uri="{9D8B030D-6E8A-4147-A177-3AD203B41FA5}">
                      <a16:colId xmlns:a16="http://schemas.microsoft.com/office/drawing/2014/main" val="400387188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17300258"/>
                    </a:ext>
                  </a:extLst>
                </a:gridCol>
                <a:gridCol w="3987504">
                  <a:extLst>
                    <a:ext uri="{9D8B030D-6E8A-4147-A177-3AD203B41FA5}">
                      <a16:colId xmlns:a16="http://schemas.microsoft.com/office/drawing/2014/main" val="3860696568"/>
                    </a:ext>
                  </a:extLst>
                </a:gridCol>
              </a:tblGrid>
              <a:tr h="1239142">
                <a:tc>
                  <a:txBody>
                    <a:bodyPr/>
                    <a:lstStyle/>
                    <a:p>
                      <a:pPr algn="l"/>
                      <a:r>
                        <a:rPr lang="cs-CZ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algn="l"/>
                      <a:r>
                        <a:rPr lang="cs-CZ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DIGITÁLNÍ INFRASTRUKTURA</a:t>
                      </a:r>
                    </a:p>
                    <a:p>
                      <a:pPr algn="l"/>
                      <a:endParaRPr lang="cs-CZ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cs-CZ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 3.1 Zvýšení digitálního propojení </a:t>
                      </a:r>
                    </a:p>
                    <a:p>
                      <a:pPr algn="l"/>
                      <a:endParaRPr lang="cs-CZ" sz="14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Vysokorychlostní internet – výzva I.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5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0" dirty="0">
                          <a:solidFill>
                            <a:schemeClr val="tx1"/>
                          </a:solidFill>
                        </a:rPr>
                        <a:t>4 mld.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5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0" dirty="0">
                          <a:solidFill>
                            <a:schemeClr val="tx1"/>
                          </a:solidFill>
                        </a:rPr>
                        <a:t>3.6.2024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5D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300" b="0" dirty="0">
                          <a:solidFill>
                            <a:schemeClr val="tx1"/>
                          </a:solidFill>
                          <a:latin typeface="+mj-lt"/>
                        </a:rPr>
                        <a:t>Budování nových sítí s parametry pevných sítí VHCN a modernizace stávající infrastruktury sítí pro přístup k internetu, aby dosáhla parametrů pevných sítí VHCN.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344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764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BFE930-1BAC-4738-A351-02DBF250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17" y="234310"/>
            <a:ext cx="10989732" cy="492443"/>
          </a:xfrm>
        </p:spPr>
        <p:txBody>
          <a:bodyPr/>
          <a:lstStyle/>
          <a:p>
            <a:r>
              <a:rPr lang="cs-CZ" sz="3200" dirty="0"/>
              <a:t>Plánované výzvy na rok 2024 </a:t>
            </a:r>
            <a:endParaRPr lang="cs-CZ" sz="3000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B9AA2CF7-117D-4363-9189-4DDE8261C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668649"/>
              </p:ext>
            </p:extLst>
          </p:nvPr>
        </p:nvGraphicFramePr>
        <p:xfrm>
          <a:off x="206680" y="783124"/>
          <a:ext cx="11895717" cy="544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419">
                  <a:extLst>
                    <a:ext uri="{9D8B030D-6E8A-4147-A177-3AD203B41FA5}">
                      <a16:colId xmlns:a16="http://schemas.microsoft.com/office/drawing/2014/main" val="2508617247"/>
                    </a:ext>
                  </a:extLst>
                </a:gridCol>
                <a:gridCol w="2395979">
                  <a:extLst>
                    <a:ext uri="{9D8B030D-6E8A-4147-A177-3AD203B41FA5}">
                      <a16:colId xmlns:a16="http://schemas.microsoft.com/office/drawing/2014/main" val="583746379"/>
                    </a:ext>
                  </a:extLst>
                </a:gridCol>
                <a:gridCol w="1393145">
                  <a:extLst>
                    <a:ext uri="{9D8B030D-6E8A-4147-A177-3AD203B41FA5}">
                      <a16:colId xmlns:a16="http://schemas.microsoft.com/office/drawing/2014/main" val="2261313190"/>
                    </a:ext>
                  </a:extLst>
                </a:gridCol>
                <a:gridCol w="1784532">
                  <a:extLst>
                    <a:ext uri="{9D8B030D-6E8A-4147-A177-3AD203B41FA5}">
                      <a16:colId xmlns:a16="http://schemas.microsoft.com/office/drawing/2014/main" val="2153683353"/>
                    </a:ext>
                  </a:extLst>
                </a:gridCol>
                <a:gridCol w="3954642">
                  <a:extLst>
                    <a:ext uri="{9D8B030D-6E8A-4147-A177-3AD203B41FA5}">
                      <a16:colId xmlns:a16="http://schemas.microsoft.com/office/drawing/2014/main" val="3481365498"/>
                    </a:ext>
                  </a:extLst>
                </a:gridCol>
              </a:tblGrid>
              <a:tr h="596720"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chemeClr val="tx1"/>
                          </a:solidFill>
                        </a:rPr>
                        <a:t>NÁZEV PRIORITY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chemeClr val="tx1"/>
                          </a:solidFill>
                        </a:rPr>
                        <a:t>NÁZEV VÝZVY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chemeClr val="tx1"/>
                          </a:solidFill>
                        </a:rPr>
                        <a:t>ALOKACE v Kč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chemeClr val="tx1"/>
                          </a:solidFill>
                        </a:rPr>
                        <a:t>PŘEDPOKLÁDANÝ TERMÍN VYHLÁŠENÍ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chemeClr val="tx1"/>
                          </a:solidFill>
                        </a:rPr>
                        <a:t>STRUČNÝ POPIS AKTIVITY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304756"/>
                  </a:ext>
                </a:extLst>
              </a:tr>
              <a:tr h="554786">
                <a:tc rowSpan="2">
                  <a:txBody>
                    <a:bodyPr/>
                    <a:lstStyle/>
                    <a:p>
                      <a:pPr algn="l"/>
                      <a:r>
                        <a:rPr lang="cs-CZ" sz="1400" b="1" dirty="0"/>
                        <a:t>4</a:t>
                      </a:r>
                    </a:p>
                    <a:p>
                      <a:pPr algn="l"/>
                      <a:r>
                        <a:rPr lang="cs-CZ" sz="1400" b="1" dirty="0"/>
                        <a:t>NÍZKOUHLÍKOVÉ HOSPODÁŘSTVÍ </a:t>
                      </a:r>
                    </a:p>
                    <a:p>
                      <a:pPr algn="l"/>
                      <a:endParaRPr lang="cs-CZ" sz="1400" b="1" dirty="0"/>
                    </a:p>
                    <a:p>
                      <a:pPr algn="l"/>
                      <a:r>
                        <a:rPr lang="cs-CZ" sz="1400" b="1" dirty="0"/>
                        <a:t>SC 4.2 </a:t>
                      </a:r>
                      <a:r>
                        <a:rPr lang="cs-CZ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Podpora</a:t>
                      </a:r>
                      <a:r>
                        <a:rPr lang="cs-CZ" sz="1400" b="1" dirty="0"/>
                        <a:t> energie z obnovitelných zdrojů </a:t>
                      </a:r>
                    </a:p>
                  </a:txBody>
                  <a:tcPr anchor="ctr">
                    <a:solidFill>
                      <a:srgbClr val="2AA33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2000"/>
                        </a:lnSpc>
                        <a:spcAft>
                          <a:spcPts val="800"/>
                        </a:spcAft>
                      </a:pPr>
                      <a:r>
                        <a:rPr lang="cs-CZ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Obnovitelné zdroje energie – větrné elektrárny – výzva II.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E4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mld.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E4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2Q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E4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Výstavba solárních, větrných a malých vodních elektráren, podpora tepelných čerpadel a vtláčení biometanu.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E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128003"/>
                  </a:ext>
                </a:extLst>
              </a:tr>
              <a:tr h="749251">
                <a:tc vMerge="1">
                  <a:txBody>
                    <a:bodyPr/>
                    <a:lstStyle/>
                    <a:p>
                      <a:pPr algn="l"/>
                      <a:endParaRPr lang="cs-CZ" sz="1400" b="1" dirty="0"/>
                    </a:p>
                  </a:txBody>
                  <a:tcPr anchor="ctr">
                    <a:solidFill>
                      <a:srgbClr val="2AA33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2000"/>
                        </a:lnSpc>
                        <a:spcAft>
                          <a:spcPts val="800"/>
                        </a:spcAft>
                      </a:pPr>
                      <a:r>
                        <a:rPr lang="cs-CZ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Obnovitelné zdroje energie – biomasa – výzva I.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E4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 mil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E4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3Q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E4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Výroba energie z biomasy.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E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785014"/>
                  </a:ext>
                </a:extLst>
              </a:tr>
              <a:tr h="467964">
                <a:tc rowSpan="2">
                  <a:txBody>
                    <a:bodyPr/>
                    <a:lstStyle/>
                    <a:p>
                      <a:pPr algn="l"/>
                      <a:r>
                        <a:rPr lang="cs-CZ" sz="1400" b="1" dirty="0"/>
                        <a:t>SC 4.3  Rozvoj inteligentních energetických systémů, sítí a skladování vně transevropské energetické sítě TEN-E</a:t>
                      </a:r>
                    </a:p>
                  </a:txBody>
                  <a:tcPr anchor="ctr">
                    <a:solidFill>
                      <a:srgbClr val="2AA33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300" b="1" dirty="0"/>
                        <a:t>Úspory energie – výzva II.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E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5 mld.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E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2Q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E4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300" dirty="0">
                          <a:latin typeface="+mj-lt"/>
                        </a:rPr>
                        <a:t>Snížení energetické náročnosti podnikatelského sektoru.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E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762904"/>
                  </a:ext>
                </a:extLst>
              </a:tr>
              <a:tr h="430372">
                <a:tc vMerge="1">
                  <a:txBody>
                    <a:bodyPr/>
                    <a:lstStyle/>
                    <a:p>
                      <a:pPr algn="l"/>
                      <a:endParaRPr lang="cs-CZ" sz="1400" b="1" dirty="0"/>
                    </a:p>
                  </a:txBody>
                  <a:tcPr anchor="ctr">
                    <a:solidFill>
                      <a:srgbClr val="2AA337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l">
                        <a:lnSpc>
                          <a:spcPts val="1400"/>
                        </a:lnSpc>
                        <a:spcBef>
                          <a:spcPts val="305"/>
                        </a:spcBef>
                        <a:spcAft>
                          <a:spcPts val="600"/>
                        </a:spcAft>
                      </a:pPr>
                      <a:r>
                        <a:rPr lang="cs-CZ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Energetická infrastruktura – </a:t>
                      </a:r>
                      <a:r>
                        <a:rPr lang="cs-CZ" sz="13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Power</a:t>
                      </a:r>
                      <a:r>
                        <a:rPr lang="cs-CZ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cs-CZ" sz="13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gas</a:t>
                      </a:r>
                      <a:r>
                        <a:rPr lang="cs-CZ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výzva I. 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E4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dirty="0"/>
                        <a:t>1 mld.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E4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dirty="0"/>
                        <a:t>4Q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E4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300" dirty="0">
                          <a:latin typeface="+mj-lt"/>
                        </a:rPr>
                        <a:t>Výroba zeleného vodíku a plynů z něho odvozených.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E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285058"/>
                  </a:ext>
                </a:extLst>
              </a:tr>
              <a:tr h="15068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</a:p>
                    <a:p>
                      <a:pPr marL="0" algn="l" defTabSz="914400" rtl="0" eaLnBrk="1" latinLnBrk="0" hangingPunct="1"/>
                      <a:r>
                        <a:rPr lang="cs-CZ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EFEKTIVNĚJŠÍ NÁKLÁDANÍ SE ZDROJI </a:t>
                      </a:r>
                    </a:p>
                    <a:p>
                      <a:pPr marL="0" algn="l" defTabSz="914400" rtl="0" eaLnBrk="1" latinLnBrk="0" hangingPunct="1"/>
                      <a:endParaRPr lang="cs-CZ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cs-CZ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 5.1  Podpora přístupu k vodě a udržitelného hospodaření s vodou 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l">
                        <a:lnSpc>
                          <a:spcPts val="1400"/>
                        </a:lnSpc>
                        <a:spcBef>
                          <a:spcPts val="305"/>
                        </a:spcBef>
                        <a:spcAft>
                          <a:spcPts val="600"/>
                        </a:spcAft>
                      </a:pPr>
                      <a:r>
                        <a:rPr lang="cs-CZ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Udržitelné hospodaření s vodou – výzva II. 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dirty="0"/>
                        <a:t>Bude upřesněno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3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dirty="0"/>
                        <a:t>4Q 2024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3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300" dirty="0">
                          <a:latin typeface="+mj-lt"/>
                        </a:rPr>
                        <a:t>Úspora spotřeby vody v rámci hospodaření podniku. </a:t>
                      </a:r>
                    </a:p>
                    <a:p>
                      <a:pPr algn="l"/>
                      <a:endParaRPr lang="cs-CZ" sz="13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8216"/>
                  </a:ext>
                </a:extLst>
              </a:tr>
              <a:tr h="8983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 5.2  Podpora přechodu na oběhové hospodářství účinně využívající zdroje</a:t>
                      </a:r>
                    </a:p>
                    <a:p>
                      <a:pPr algn="l"/>
                      <a:endParaRPr lang="cs-CZ" sz="1400" b="1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l">
                        <a:lnSpc>
                          <a:spcPts val="1400"/>
                        </a:lnSpc>
                        <a:spcBef>
                          <a:spcPts val="305"/>
                        </a:spcBef>
                        <a:spcAft>
                          <a:spcPts val="600"/>
                        </a:spcAft>
                      </a:pPr>
                      <a:r>
                        <a:rPr lang="cs-CZ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Oběhové hospodářství – výzva II. 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dirty="0"/>
                        <a:t>Bude upřesněno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3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dirty="0"/>
                        <a:t>4Q 2024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3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300" dirty="0">
                          <a:latin typeface="+mj-lt"/>
                        </a:rPr>
                        <a:t>Pořízení pokročilých technologií na získávání, zpracování a využívání druhotných surovin. </a:t>
                      </a:r>
                    </a:p>
                    <a:p>
                      <a:pPr algn="l"/>
                      <a:endParaRPr lang="cs-CZ" sz="13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011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702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043240-AA1A-4CB5-8AE4-3A13BB5D9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49" y="135277"/>
            <a:ext cx="11627618" cy="430887"/>
          </a:xfrm>
        </p:spPr>
        <p:txBody>
          <a:bodyPr/>
          <a:lstStyle/>
          <a:p>
            <a:r>
              <a:rPr lang="pl-PL" sz="2800" b="1" dirty="0"/>
              <a:t>Vývoj operačních programů pro podnikatele</a:t>
            </a:r>
            <a:endParaRPr lang="cs-CZ" sz="2800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ACDACE6-A181-47B5-9611-1438ACC55EA4}"/>
              </a:ext>
            </a:extLst>
          </p:cNvPr>
          <p:cNvSpPr txBox="1"/>
          <p:nvPr/>
        </p:nvSpPr>
        <p:spPr>
          <a:xfrm>
            <a:off x="175150" y="5060730"/>
            <a:ext cx="2768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tx2"/>
                </a:solidFill>
              </a:rPr>
              <a:t>Důraz na podporu vývoje a zahájení podpory inovací</a:t>
            </a:r>
            <a:endParaRPr lang="cs-CZ" sz="1600" dirty="0">
              <a:solidFill>
                <a:schemeClr val="tx2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4C60736-4898-430D-BC77-F54920C69286}"/>
              </a:ext>
            </a:extLst>
          </p:cNvPr>
          <p:cNvSpPr txBox="1"/>
          <p:nvPr/>
        </p:nvSpPr>
        <p:spPr>
          <a:xfrm>
            <a:off x="3008385" y="4147645"/>
            <a:ext cx="23797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tx2"/>
                </a:solidFill>
              </a:rPr>
              <a:t>Důraz na: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endParaRPr lang="cs-CZ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</a:rPr>
              <a:t>inovativní podpora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</a:rPr>
              <a:t>podpora výzkumu a vývoje v podnicích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</a:rPr>
              <a:t>spolupráce mezi terciárním sektorem a průmyslem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B6CD6D0-D6A6-43C3-ADD6-EC09A8D40A2A}"/>
              </a:ext>
            </a:extLst>
          </p:cNvPr>
          <p:cNvSpPr txBox="1"/>
          <p:nvPr/>
        </p:nvSpPr>
        <p:spPr>
          <a:xfrm>
            <a:off x="5225033" y="3588933"/>
            <a:ext cx="20809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tx2"/>
                </a:solidFill>
              </a:rPr>
              <a:t>Důraz na</a:t>
            </a:r>
            <a:r>
              <a:rPr lang="en-US" sz="1600" dirty="0">
                <a:solidFill>
                  <a:schemeClr val="tx2"/>
                </a:solidFill>
              </a:rPr>
              <a:t>: </a:t>
            </a:r>
            <a:endParaRPr lang="cs-CZ" sz="1600" dirty="0">
              <a:solidFill>
                <a:schemeClr val="tx2"/>
              </a:solidFill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</a:rPr>
              <a:t>znalostní ekonomiku a inovace malých a středních podniků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</a:rPr>
              <a:t>spolupráce s inovativními společnostmi v oblasti výzkumu a vývoje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</a:rPr>
              <a:t>využívání nových forem podpory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FFEDF10-B83B-4A78-8E81-FFCD4CC85581}"/>
              </a:ext>
            </a:extLst>
          </p:cNvPr>
          <p:cNvSpPr txBox="1"/>
          <p:nvPr/>
        </p:nvSpPr>
        <p:spPr>
          <a:xfrm>
            <a:off x="8500035" y="3006252"/>
            <a:ext cx="25340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tx2"/>
                </a:solidFill>
              </a:rPr>
              <a:t>Důraz na: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</a:rPr>
              <a:t>znalostní ekonomiku, inovace malých a středních podniků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</a:rPr>
              <a:t>Průmysl 4.0 - digitalizace a automatizace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</a:rPr>
              <a:t>přechod na nízkouhlíkové a oběhové hospodářství</a:t>
            </a:r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D7E23DE6-A606-4346-BE81-95F4BD3BF712}"/>
              </a:ext>
            </a:extLst>
          </p:cNvPr>
          <p:cNvGrpSpPr/>
          <p:nvPr/>
        </p:nvGrpSpPr>
        <p:grpSpPr>
          <a:xfrm>
            <a:off x="825500" y="799423"/>
            <a:ext cx="9404000" cy="4210727"/>
            <a:chOff x="825500" y="1142323"/>
            <a:chExt cx="9404000" cy="4210727"/>
          </a:xfrm>
        </p:grpSpPr>
        <p:sp>
          <p:nvSpPr>
            <p:cNvPr id="4" name="Ovál 3">
              <a:extLst>
                <a:ext uri="{FF2B5EF4-FFF2-40B4-BE49-F238E27FC236}">
                  <a16:creationId xmlns:a16="http://schemas.microsoft.com/office/drawing/2014/main" id="{68C1B4DC-3F4D-4DAE-A454-39C587CD40C5}"/>
                </a:ext>
              </a:extLst>
            </p:cNvPr>
            <p:cNvSpPr/>
            <p:nvPr/>
          </p:nvSpPr>
          <p:spPr>
            <a:xfrm>
              <a:off x="825500" y="3663950"/>
              <a:ext cx="1778000" cy="16891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/>
                <a:t>OP PP</a:t>
              </a:r>
            </a:p>
            <a:p>
              <a:pPr algn="ctr"/>
              <a:r>
                <a:rPr lang="cs-CZ" b="1" dirty="0"/>
                <a:t>2004-2006</a:t>
              </a:r>
            </a:p>
          </p:txBody>
        </p:sp>
        <p:sp>
          <p:nvSpPr>
            <p:cNvPr id="5" name="Ovál 4">
              <a:extLst>
                <a:ext uri="{FF2B5EF4-FFF2-40B4-BE49-F238E27FC236}">
                  <a16:creationId xmlns:a16="http://schemas.microsoft.com/office/drawing/2014/main" id="{AB223566-DCFE-4F3A-926F-4C4C8B50E74E}"/>
                </a:ext>
              </a:extLst>
            </p:cNvPr>
            <p:cNvSpPr/>
            <p:nvPr/>
          </p:nvSpPr>
          <p:spPr>
            <a:xfrm>
              <a:off x="3365500" y="2730500"/>
              <a:ext cx="1778000" cy="16891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/>
                <a:t>OP PI</a:t>
              </a:r>
            </a:p>
            <a:p>
              <a:pPr algn="ctr"/>
              <a:r>
                <a:rPr lang="cs-CZ" b="1" dirty="0"/>
                <a:t>2007-2013</a:t>
              </a:r>
            </a:p>
          </p:txBody>
        </p:sp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3467C237-8D16-4388-B538-E75DBE9D0AFD}"/>
                </a:ext>
              </a:extLst>
            </p:cNvPr>
            <p:cNvSpPr/>
            <p:nvPr/>
          </p:nvSpPr>
          <p:spPr>
            <a:xfrm>
              <a:off x="5905500" y="1885950"/>
              <a:ext cx="1778000" cy="16891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/>
                <a:t>OP PIK</a:t>
              </a:r>
            </a:p>
            <a:p>
              <a:pPr algn="ctr"/>
              <a:r>
                <a:rPr lang="cs-CZ" b="1" dirty="0"/>
                <a:t>2014-2020</a:t>
              </a:r>
            </a:p>
          </p:txBody>
        </p:sp>
        <p:sp>
          <p:nvSpPr>
            <p:cNvPr id="7" name="Ovál 6">
              <a:extLst>
                <a:ext uri="{FF2B5EF4-FFF2-40B4-BE49-F238E27FC236}">
                  <a16:creationId xmlns:a16="http://schemas.microsoft.com/office/drawing/2014/main" id="{81D88818-16DF-4ABB-A29C-63231A915390}"/>
                </a:ext>
              </a:extLst>
            </p:cNvPr>
            <p:cNvSpPr/>
            <p:nvPr/>
          </p:nvSpPr>
          <p:spPr>
            <a:xfrm>
              <a:off x="8451500" y="1142323"/>
              <a:ext cx="1778000" cy="1689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>
                  <a:solidFill>
                    <a:schemeClr val="tx2"/>
                  </a:solidFill>
                </a:rPr>
                <a:t>OP TAK</a:t>
              </a:r>
            </a:p>
            <a:p>
              <a:pPr algn="ctr"/>
              <a:r>
                <a:rPr lang="cs-CZ" b="1" dirty="0">
                  <a:solidFill>
                    <a:schemeClr val="tx2"/>
                  </a:solidFill>
                </a:rPr>
                <a:t>2021-2027</a:t>
              </a:r>
            </a:p>
          </p:txBody>
        </p:sp>
        <p:sp>
          <p:nvSpPr>
            <p:cNvPr id="12" name="Šipka: doprava 11">
              <a:extLst>
                <a:ext uri="{FF2B5EF4-FFF2-40B4-BE49-F238E27FC236}">
                  <a16:creationId xmlns:a16="http://schemas.microsoft.com/office/drawing/2014/main" id="{1C23E81F-F826-4566-A94C-1E72253B9F53}"/>
                </a:ext>
              </a:extLst>
            </p:cNvPr>
            <p:cNvSpPr/>
            <p:nvPr/>
          </p:nvSpPr>
          <p:spPr>
            <a:xfrm rot="20271603">
              <a:off x="2577009" y="3811080"/>
              <a:ext cx="814983" cy="48463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Šipka: doprava 12">
              <a:extLst>
                <a:ext uri="{FF2B5EF4-FFF2-40B4-BE49-F238E27FC236}">
                  <a16:creationId xmlns:a16="http://schemas.microsoft.com/office/drawing/2014/main" id="{9C0016FB-33E8-4958-93C0-9049EAC60235}"/>
                </a:ext>
              </a:extLst>
            </p:cNvPr>
            <p:cNvSpPr/>
            <p:nvPr/>
          </p:nvSpPr>
          <p:spPr>
            <a:xfrm rot="20271603">
              <a:off x="7623776" y="1976714"/>
              <a:ext cx="814983" cy="484632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Šipka: doprava 13">
              <a:extLst>
                <a:ext uri="{FF2B5EF4-FFF2-40B4-BE49-F238E27FC236}">
                  <a16:creationId xmlns:a16="http://schemas.microsoft.com/office/drawing/2014/main" id="{0AA80594-6FFC-4EC6-8B88-281EAA4DF148}"/>
                </a:ext>
              </a:extLst>
            </p:cNvPr>
            <p:cNvSpPr/>
            <p:nvPr/>
          </p:nvSpPr>
          <p:spPr>
            <a:xfrm rot="20271603">
              <a:off x="5103176" y="2854388"/>
              <a:ext cx="814983" cy="484632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98DB231-EC75-424D-A326-A4ABCBAC8BEA}"/>
              </a:ext>
            </a:extLst>
          </p:cNvPr>
          <p:cNvSpPr txBox="1"/>
          <p:nvPr/>
        </p:nvSpPr>
        <p:spPr>
          <a:xfrm>
            <a:off x="10943949" y="3259723"/>
            <a:ext cx="1133644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600" dirty="0">
                <a:solidFill>
                  <a:schemeClr val="tx2"/>
                </a:solidFill>
              </a:rPr>
              <a:t>EUR 0,7 bil.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FD87E6E-1FBD-4A7F-8836-F1FCF58D2668}"/>
              </a:ext>
            </a:extLst>
          </p:cNvPr>
          <p:cNvSpPr txBox="1"/>
          <p:nvPr/>
        </p:nvSpPr>
        <p:spPr>
          <a:xfrm>
            <a:off x="10939734" y="3978368"/>
            <a:ext cx="1133644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600" dirty="0">
                <a:solidFill>
                  <a:schemeClr val="tx2"/>
                </a:solidFill>
              </a:rPr>
              <a:t>EUR 0,4 bil.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2D4B0AB-863D-4A69-95A2-02B539B6821E}"/>
              </a:ext>
            </a:extLst>
          </p:cNvPr>
          <p:cNvSpPr txBox="1"/>
          <p:nvPr/>
        </p:nvSpPr>
        <p:spPr>
          <a:xfrm>
            <a:off x="10970363" y="4573862"/>
            <a:ext cx="1133644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tx2"/>
                </a:solidFill>
              </a:rPr>
              <a:t>EUR 1,2 bil. 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69C5733-8EFA-47A7-9AE1-C37B2B34094E}"/>
              </a:ext>
            </a:extLst>
          </p:cNvPr>
          <p:cNvSpPr txBox="1"/>
          <p:nvPr/>
        </p:nvSpPr>
        <p:spPr>
          <a:xfrm>
            <a:off x="7305997" y="3933824"/>
            <a:ext cx="1137779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EUR 1,1 bil.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5BD369A-559E-4EA5-9A22-335EB19FF45D}"/>
              </a:ext>
            </a:extLst>
          </p:cNvPr>
          <p:cNvSpPr txBox="1"/>
          <p:nvPr/>
        </p:nvSpPr>
        <p:spPr>
          <a:xfrm>
            <a:off x="7305997" y="4560209"/>
            <a:ext cx="1133644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EUR 0,1 bil.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10D086D9-051E-4DAF-90B8-0458D870479D}"/>
              </a:ext>
            </a:extLst>
          </p:cNvPr>
          <p:cNvSpPr txBox="1"/>
          <p:nvPr/>
        </p:nvSpPr>
        <p:spPr>
          <a:xfrm>
            <a:off x="7305997" y="5435851"/>
            <a:ext cx="1133644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EUR 0,7 bil.</a:t>
            </a:r>
          </a:p>
        </p:txBody>
      </p:sp>
    </p:spTree>
    <p:extLst>
      <p:ext uri="{BB962C8B-B14F-4D97-AF65-F5344CB8AC3E}">
        <p14:creationId xmlns:p14="http://schemas.microsoft.com/office/powerpoint/2010/main" val="3845377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70FAFEC2-BAF1-4477-92B9-F81CE27625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33"/>
            <a:ext cx="12192000" cy="592686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224D9DD-DD56-CF4C-1D3C-F1CD57AD1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4843" y="175838"/>
            <a:ext cx="3322510" cy="861774"/>
          </a:xfrm>
        </p:spPr>
        <p:txBody>
          <a:bodyPr/>
          <a:lstStyle/>
          <a:p>
            <a:pPr algn="r"/>
            <a:r>
              <a:rPr lang="cs-CZ" sz="2800" dirty="0"/>
              <a:t>Alokace OP TAK </a:t>
            </a:r>
            <a:br>
              <a:rPr lang="cs-CZ" sz="2800" dirty="0"/>
            </a:br>
            <a:r>
              <a:rPr lang="cs-CZ" sz="2800" dirty="0"/>
              <a:t>a vyhlášené výzvy</a:t>
            </a:r>
          </a:p>
        </p:txBody>
      </p:sp>
    </p:spTree>
    <p:extLst>
      <p:ext uri="{BB962C8B-B14F-4D97-AF65-F5344CB8AC3E}">
        <p14:creationId xmlns:p14="http://schemas.microsoft.com/office/powerpoint/2010/main" val="2986415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5F4F9B-001F-4E01-862B-8A2564D7E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920" y="4501635"/>
            <a:ext cx="10114374" cy="2462213"/>
          </a:xfrm>
        </p:spPr>
        <p:txBody>
          <a:bodyPr/>
          <a:lstStyle/>
          <a:p>
            <a:r>
              <a:rPr lang="cs-CZ" dirty="0"/>
              <a:t>Změny Operačního programu Technologie a aplikace pro konkurenceschopnost 2021–2027</a:t>
            </a:r>
            <a:br>
              <a:rPr lang="cs-CZ" dirty="0"/>
            </a:br>
            <a:br>
              <a:rPr lang="cs-CZ" b="1" dirty="0"/>
            </a:br>
            <a:endParaRPr lang="cs-CZ" b="1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6123BB88-3114-490E-AC90-CB3FFB2C2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920" y="1083868"/>
            <a:ext cx="2428237" cy="242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47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4B4C1E-60F6-4A0E-924B-7F6367E86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Revize OP TAK – Navrhované změny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ECC54D8-8E08-4339-862B-667F9D2CD5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 algn="just">
              <a:spcAft>
                <a:spcPts val="600"/>
              </a:spcAft>
            </a:pPr>
            <a:r>
              <a:rPr lang="cs-CZ" dirty="0"/>
              <a:t>Návrh 2. revize OP TAK byl schválen MV OP TAK dne 20. března 2024 a předložen EK dne 24. dubna 2024.</a:t>
            </a:r>
          </a:p>
          <a:p>
            <a:pPr lvl="0" algn="just">
              <a:spcAft>
                <a:spcPts val="600"/>
              </a:spcAft>
            </a:pPr>
            <a:r>
              <a:rPr lang="cs-CZ" dirty="0"/>
              <a:t>Optimalizace nastavení finančních nástrojů v rámci </a:t>
            </a:r>
            <a:r>
              <a:rPr lang="cs-CZ" b="1" dirty="0"/>
              <a:t>specifického cíle 2.1 OP TAK: </a:t>
            </a:r>
          </a:p>
          <a:p>
            <a:pPr lvl="1" algn="just">
              <a:spcAft>
                <a:spcPts val="600"/>
              </a:spcAft>
            </a:pPr>
            <a:r>
              <a:rPr lang="cs-CZ" b="1" dirty="0"/>
              <a:t>Posilování udržitelného růstu a konkurenceschopnosti MSP a vytváření pracovních míst v MSP, mimo jiné prostřednictvím produktivních investic</a:t>
            </a:r>
          </a:p>
          <a:p>
            <a:pPr lvl="0" algn="just">
              <a:spcAft>
                <a:spcPts val="600"/>
              </a:spcAft>
            </a:pPr>
            <a:r>
              <a:rPr lang="cs-CZ" dirty="0"/>
              <a:t>Zvýšení podílu finančních nástrojů v rámci </a:t>
            </a:r>
            <a:r>
              <a:rPr lang="cs-CZ" b="1" dirty="0"/>
              <a:t>specifického cíle 4.2 OP TAK:</a:t>
            </a:r>
          </a:p>
          <a:p>
            <a:pPr lvl="1" algn="just">
              <a:spcAft>
                <a:spcPts val="600"/>
              </a:spcAft>
            </a:pPr>
            <a:r>
              <a:rPr lang="cs-CZ" b="1" dirty="0"/>
              <a:t> </a:t>
            </a:r>
            <a:r>
              <a:rPr lang="pl-PL" b="1" dirty="0"/>
              <a:t>Podpora energie z obnovitelných zdrojů</a:t>
            </a:r>
          </a:p>
          <a:p>
            <a:pPr marL="360362" lvl="1" indent="0" algn="just">
              <a:spcAft>
                <a:spcPts val="600"/>
              </a:spcAft>
              <a:buNone/>
            </a:pPr>
            <a:r>
              <a:rPr lang="cs-CZ" dirty="0"/>
              <a:t>Rozšíření způsobilých opatření dle GBER v rámci </a:t>
            </a:r>
            <a:r>
              <a:rPr lang="cs-CZ" b="1" dirty="0"/>
              <a:t>specifického cíle 4.1 OP TAK:</a:t>
            </a:r>
            <a:endParaRPr lang="pl-PL" b="1" dirty="0"/>
          </a:p>
          <a:p>
            <a:pPr lvl="1" algn="just">
              <a:spcAft>
                <a:spcPts val="600"/>
              </a:spcAft>
            </a:pPr>
            <a:r>
              <a:rPr lang="pl-PL" b="1" dirty="0"/>
              <a:t>Podpora </a:t>
            </a: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energetické účinnosti a snižování emisí skleníkových plynů </a:t>
            </a:r>
            <a:r>
              <a:rPr lang="pl-PL" b="1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73D8ECD-8246-4B52-BF54-D67BED2D6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7" y="3814175"/>
            <a:ext cx="288099" cy="3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7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5717C4-FBDF-4775-9CFF-936005BE9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Optimalizace nastavení FN v rámci SC 2.1. OP TAK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A6816D5-3ACA-4BC0-B229-2517F28FC3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r>
              <a:rPr lang="cs-CZ" dirty="0"/>
              <a:t>ŘO plánuje optimalizovat FN v OP TAK, jejichž podíl na alokaci všech věcných priorit činí v současné době cca 13,38 % (tj. 408 268 724 EUR). </a:t>
            </a:r>
          </a:p>
          <a:p>
            <a:pPr algn="just"/>
            <a:r>
              <a:rPr lang="cs-CZ" dirty="0"/>
              <a:t>Plán navýšení alokace kódu 002 týkajícího se rizikového kapitálu o 12 200 000 EUR v rámci SC 2.1 na úkor kódů 003-005. Toto navýšení bude využito pro oblast regenerace </a:t>
            </a:r>
            <a:r>
              <a:rPr lang="cs-CZ" dirty="0" err="1"/>
              <a:t>brownfields</a:t>
            </a:r>
            <a:r>
              <a:rPr lang="cs-CZ" dirty="0"/>
              <a:t> pro MSP ve specifickém uhelném regionu Ostrava. </a:t>
            </a:r>
          </a:p>
          <a:p>
            <a:pPr algn="just"/>
            <a:r>
              <a:rPr lang="cs-CZ" dirty="0"/>
              <a:t>V rámci SC 2.1 bude převedena částka 77 918 498 EUR z kódů 003-005 do kódu 001, kde budou prostředky použity na zlepšení infrastruktury pro MSP. </a:t>
            </a:r>
          </a:p>
        </p:txBody>
      </p:sp>
    </p:spTree>
    <p:extLst>
      <p:ext uri="{BB962C8B-B14F-4D97-AF65-F5344CB8AC3E}">
        <p14:creationId xmlns:p14="http://schemas.microsoft.com/office/powerpoint/2010/main" val="2920044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5731C0-9856-4648-A896-09BCD3D99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Zvýšení podílu FN v rámci SC 4.2 OP TAK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82C645-B48B-4A05-8205-1820D9CFD8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2667" y="901875"/>
            <a:ext cx="10989733" cy="507930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cs-CZ" sz="2500" dirty="0"/>
              <a:t>Úpravy reflektují snahu ŘO OP TAK zareagovat na aktualizaci výsledků studie „Předběžné posouzení finančních nástrojů OP TAK, SC 4.2 Podpora energie z obnovitelných zdrojů“ (ex-ante analýzy). </a:t>
            </a:r>
          </a:p>
          <a:p>
            <a:pPr algn="just"/>
            <a:r>
              <a:rPr lang="cs-CZ" sz="2500" dirty="0"/>
              <a:t>Studie se detailně věnuje možnosti využití FN na instalace FVE od 1 </a:t>
            </a:r>
            <a:r>
              <a:rPr lang="cs-CZ" sz="2500" dirty="0" err="1"/>
              <a:t>kWp</a:t>
            </a:r>
            <a:r>
              <a:rPr lang="cs-CZ" sz="2500" dirty="0"/>
              <a:t> do 50 </a:t>
            </a:r>
            <a:r>
              <a:rPr lang="cs-CZ" sz="2500" dirty="0" err="1"/>
              <a:t>kWp</a:t>
            </a:r>
            <a:r>
              <a:rPr lang="cs-CZ" sz="2500" dirty="0"/>
              <a:t> a tepelných čerpadel pro MSP a velkých podniků za předpokladu plánované alokace na 1-2 mld Kč.</a:t>
            </a:r>
          </a:p>
          <a:p>
            <a:pPr algn="just"/>
            <a:r>
              <a:rPr lang="cs-CZ" sz="2500" dirty="0"/>
              <a:t>Z aktualizace Ex ante analýzy vyplývá potřeba zavedení FN na podporu instalace FVE o výkonu 1-50 </a:t>
            </a:r>
            <a:r>
              <a:rPr lang="cs-CZ" sz="2500" dirty="0" err="1"/>
              <a:t>kWp</a:t>
            </a:r>
            <a:r>
              <a:rPr lang="cs-CZ" sz="2500" dirty="0"/>
              <a:t> (a tepelných čerpadel) z důvodu nedostatečného pokrytí celé poptávky vhodným komerčním úvěrem v tržním financování. FN, úvěrové a záruční produkty v kombinaci s dotační složkou v rámci jedné operace, dokáží poskytnout lepší podmínky pro podniky než komerční banky, pro něž je problémem především dlouhá doba návratnosti těchto investic.</a:t>
            </a:r>
          </a:p>
          <a:p>
            <a:pPr algn="just"/>
            <a:r>
              <a:rPr lang="cs-CZ" sz="2500" dirty="0"/>
              <a:t>Změna programu je vyvolaná objektivními skutečnostmi, na kterou ŘO operativně reaguje optimalizací využití své svěřené alokace a zohledňuje v rámci své dlouhodobé strategie a cílů programu, které v oblasti energetiky a klima ještě více navyšuje, což má pozitivní dopad i na Dohodu o partnerství. </a:t>
            </a:r>
          </a:p>
          <a:p>
            <a:pPr algn="just"/>
            <a:r>
              <a:rPr lang="cs-CZ" sz="2500" dirty="0"/>
              <a:t>Zvýšením využití finančních nástrojů v rámci OP TAK vychází ŘO také vstříc diskuzi s partnery a  EK.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0061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E19B18-85F1-4FE5-AB9A-6F91E6024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7" y="446088"/>
            <a:ext cx="10989732" cy="553998"/>
          </a:xfrm>
        </p:spPr>
        <p:txBody>
          <a:bodyPr/>
          <a:lstStyle/>
          <a:p>
            <a:r>
              <a:rPr lang="cs-CZ" dirty="0"/>
              <a:t>Plánujeme podporovat instalace FVE pomocí FN v OP TAK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57FBB4C-1380-4264-A550-9DAD42685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b="1" dirty="0"/>
              <a:t>Cíl: </a:t>
            </a:r>
            <a:r>
              <a:rPr lang="cs-CZ" dirty="0"/>
              <a:t>Aktualizace Předběžného posouzení finančních nástrojů v OP TAK o kapitolu zabývající se FN (včetně možnosti kombinace FN s dotacemi) ve SC 4.2 Podpora energie z obnovitelných zdrojů.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Závěr: </a:t>
            </a:r>
            <a:r>
              <a:rPr lang="cs-CZ" dirty="0"/>
              <a:t>doporučen FN v SC 4.2 Podpora energie z obnovitelných zdrojů. Podpora MSP</a:t>
            </a:r>
            <a:br>
              <a:rPr lang="cs-CZ" dirty="0"/>
            </a:br>
            <a:r>
              <a:rPr lang="cs-CZ" dirty="0"/>
              <a:t>a velkých podniků při instalaci FVE o výkonu 1-50 </a:t>
            </a:r>
            <a:r>
              <a:rPr lang="cs-CZ" dirty="0" err="1"/>
              <a:t>kWp</a:t>
            </a:r>
            <a:r>
              <a:rPr lang="cs-CZ" dirty="0"/>
              <a:t> a tepelných čerpadel </a:t>
            </a:r>
            <a:r>
              <a:rPr lang="cs-CZ" b="1" dirty="0"/>
              <a:t>prostřednictvím FN (bezúročný úvěr s dotačním prvkem a technickou asistencí).</a:t>
            </a:r>
          </a:p>
          <a:p>
            <a:endParaRPr lang="cs-CZ" dirty="0"/>
          </a:p>
          <a:p>
            <a:r>
              <a:rPr lang="cs-CZ" dirty="0"/>
              <a:t>Zasláno k připomínkám PO a NOK, všechny připomínky vypořádány.</a:t>
            </a:r>
          </a:p>
        </p:txBody>
      </p:sp>
    </p:spTree>
    <p:extLst>
      <p:ext uri="{BB962C8B-B14F-4D97-AF65-F5344CB8AC3E}">
        <p14:creationId xmlns:p14="http://schemas.microsoft.com/office/powerpoint/2010/main" val="4290217997"/>
      </p:ext>
    </p:extLst>
  </p:cSld>
  <p:clrMapOvr>
    <a:masterClrMapping/>
  </p:clrMapOvr>
</p:sld>
</file>

<file path=ppt/theme/theme1.xml><?xml version="1.0" encoding="utf-8"?>
<a:theme xmlns:a="http://schemas.openxmlformats.org/drawingml/2006/main" name="Předloha V1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modrá A</Template>
  <TotalTime>2445</TotalTime>
  <Words>2299</Words>
  <Application>Microsoft Office PowerPoint</Application>
  <PresentationFormat>Širokoúhlá obrazovka</PresentationFormat>
  <Paragraphs>325</Paragraphs>
  <Slides>27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-apple-system</vt:lpstr>
      <vt:lpstr>Arial</vt:lpstr>
      <vt:lpstr>Calibri</vt:lpstr>
      <vt:lpstr>Segoe UI</vt:lpstr>
      <vt:lpstr>Symbol</vt:lpstr>
      <vt:lpstr>Předloha V1</vt:lpstr>
      <vt:lpstr>Prezentace aplikace PowerPoint</vt:lpstr>
      <vt:lpstr> Vývoj operačních programů pro podnikatele </vt:lpstr>
      <vt:lpstr>Vývoj operačních programů pro podnikatele</vt:lpstr>
      <vt:lpstr>Alokace OP TAK  a vyhlášené výzvy</vt:lpstr>
      <vt:lpstr>Změny Operačního programu Technologie a aplikace pro konkurenceschopnost 2021–2027  </vt:lpstr>
      <vt:lpstr>2. Revize OP TAK – Navrhované změny</vt:lpstr>
      <vt:lpstr>Optimalizace nastavení FN v rámci SC 2.1. OP TAK </vt:lpstr>
      <vt:lpstr>Zvýšení podílu FN v rámci SC 4.2 OP TAK</vt:lpstr>
      <vt:lpstr>Plánujeme podporovat instalace FVE pomocí FN v OP TAK</vt:lpstr>
      <vt:lpstr> Zásada “významně nepoškozovat“ a klimatické prověřování infrastruktury </vt:lpstr>
      <vt:lpstr>Zásada “významně nepoškozovat“ a klimatické prověřování infrastruktury</vt:lpstr>
      <vt:lpstr>Jak se odráží DNSH v rámci výzev a podmínek pro realizaci projektů- příklady</vt:lpstr>
      <vt:lpstr>Prověřování infrastruktury (s očekávanou životností alespoň 5 let)  z hlediska klimatu</vt:lpstr>
      <vt:lpstr>Stávající metodická podpora, první zkušenosti z aplikace </vt:lpstr>
      <vt:lpstr>Metodická podpora – v přípravě</vt:lpstr>
      <vt:lpstr>Výhled finančních nástrojů v OP TAK</vt:lpstr>
      <vt:lpstr>FN - OP TAK </vt:lpstr>
      <vt:lpstr>Spuštěné finanční nástroje v OP TAK (2,1 mld. Kč)</vt:lpstr>
      <vt:lpstr>Připravujeme další finanční nástroje v OP TAK (8,1 mld. Kč)</vt:lpstr>
      <vt:lpstr>Různé faktory ovlivňují rozsah FN v OP TAK</vt:lpstr>
      <vt:lpstr>Kohezní politika po roce 2028+  </vt:lpstr>
      <vt:lpstr>Budoucí koheze 2028+</vt:lpstr>
      <vt:lpstr>Budoucí koheze 2028+</vt:lpstr>
      <vt:lpstr>Harmonogram výzev OP TAK v roce 2024  </vt:lpstr>
      <vt:lpstr>Plánované výzvy na rok 2024</vt:lpstr>
      <vt:lpstr>Plánované výzvy na rok 2024</vt:lpstr>
      <vt:lpstr>Plánované výzvy na rok 2024 </vt:lpstr>
    </vt:vector>
  </TitlesOfParts>
  <Company>S-Comp Centre CZ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Jednání Monitorovacího výboru OP TAK</dc:title>
  <dc:creator>Ohrazdová Klára</dc:creator>
  <cp:lastModifiedBy>Lunová Elina Valerie</cp:lastModifiedBy>
  <cp:revision>254</cp:revision>
  <dcterms:created xsi:type="dcterms:W3CDTF">2022-06-06T12:32:52Z</dcterms:created>
  <dcterms:modified xsi:type="dcterms:W3CDTF">2024-05-02T15:57:22Z</dcterms:modified>
</cp:coreProperties>
</file>